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1" r:id="rId4"/>
    <p:sldId id="258" r:id="rId5"/>
    <p:sldId id="260" r:id="rId6"/>
    <p:sldId id="263" r:id="rId7"/>
    <p:sldId id="265" r:id="rId8"/>
    <p:sldId id="267" r:id="rId9"/>
  </p:sldIdLst>
  <p:sldSz cx="9144000" cy="6858000" type="screen4x3"/>
  <p:notesSz cx="6735763" cy="986948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2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0E79CF-8894-4E96-BDA2-C7CECE2F8B66}" type="datetimeFigureOut">
              <a:rPr lang="en-US" smtClean="0"/>
              <a:pPr/>
              <a:t>1/31/2015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8F26B6-51E9-49CE-859D-D8AAD613FF6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152401"/>
            <a:ext cx="2590800" cy="685799"/>
          </a:xfrm>
          <a:ln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lang="en-US" sz="3200" b="1" smtClean="0">
                <a:solidFill>
                  <a:schemeClr val="tx1">
                    <a:lumMod val="95000"/>
                    <a:lumOff val="5000"/>
                  </a:schemeClr>
                </a:solidFill>
                <a:latin typeface="Arial" pitchFamily="34" charset="0"/>
                <a:cs typeface="Arial" pitchFamily="34" charset="0"/>
              </a:rPr>
              <a:t>CƠ SỞ</a:t>
            </a:r>
            <a:endParaRPr lang="en-US" sz="3200" b="1">
              <a:solidFill>
                <a:schemeClr val="tx1">
                  <a:lumMod val="95000"/>
                  <a:lumOff val="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1524000"/>
            <a:ext cx="2057400" cy="762000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r>
              <a:rPr lang="en-US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DẠY </a:t>
            </a:r>
            <a:endParaRPr lang="en-US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3124200" y="1524000"/>
            <a:ext cx="2133600" cy="685800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en-US" sz="3200" smtClean="0">
                <a:latin typeface="Arial" pitchFamily="34" charset="0"/>
                <a:cs typeface="Arial" pitchFamily="34" charset="0"/>
              </a:rPr>
              <a:t>HỌC </a:t>
            </a:r>
            <a:r>
              <a:rPr kumimoji="0" lang="en-US" sz="3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</a:p>
        </p:txBody>
      </p:sp>
      <p:sp>
        <p:nvSpPr>
          <p:cNvPr id="5" name="Subtitle 2"/>
          <p:cNvSpPr txBox="1">
            <a:spLocks/>
          </p:cNvSpPr>
          <p:nvPr/>
        </p:nvSpPr>
        <p:spPr>
          <a:xfrm>
            <a:off x="5486400" y="1524000"/>
            <a:ext cx="3505200" cy="685800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en-US" sz="3200" smtClean="0">
                <a:latin typeface="Arial" pitchFamily="34" charset="0"/>
                <a:cs typeface="Arial" pitchFamily="34" charset="0"/>
              </a:rPr>
              <a:t>CHƯƠNG TRÌNH </a:t>
            </a:r>
            <a:r>
              <a:rPr kumimoji="0" lang="en-US" sz="3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</a:p>
        </p:txBody>
      </p:sp>
      <p:sp>
        <p:nvSpPr>
          <p:cNvPr id="6" name="Rectangle 5"/>
          <p:cNvSpPr/>
          <p:nvPr/>
        </p:nvSpPr>
        <p:spPr>
          <a:xfrm>
            <a:off x="4419600" y="3962400"/>
            <a:ext cx="1600200" cy="914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Arrow Connector 7"/>
          <p:cNvCxnSpPr>
            <a:stCxn id="2" idx="2"/>
            <a:endCxn id="3" idx="0"/>
          </p:cNvCxnSpPr>
          <p:nvPr/>
        </p:nvCxnSpPr>
        <p:spPr>
          <a:xfrm rot="5400000">
            <a:off x="2647950" y="-323850"/>
            <a:ext cx="685800" cy="30099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2" idx="2"/>
          </p:cNvCxnSpPr>
          <p:nvPr/>
        </p:nvCxnSpPr>
        <p:spPr>
          <a:xfrm rot="5400000">
            <a:off x="4152900" y="1181100"/>
            <a:ext cx="685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rot="16200000" flipH="1">
            <a:off x="5715000" y="-381000"/>
            <a:ext cx="609600" cy="3048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rot="16200000" flipH="1">
            <a:off x="2190750" y="1695450"/>
            <a:ext cx="1371600" cy="25527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 rot="5400000">
            <a:off x="3771106" y="2933700"/>
            <a:ext cx="1447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rot="10800000" flipV="1">
            <a:off x="4724400" y="2209800"/>
            <a:ext cx="2590800" cy="1447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2743200" y="3657600"/>
            <a:ext cx="3810000" cy="107721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3200" b="1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YÊU CẦU ĐỔI MỚI PPDH</a:t>
            </a:r>
            <a:endParaRPr lang="en-US" sz="3200" b="1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1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4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3" presetClass="entr" presetSubtype="1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8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1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4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build="p" animBg="1"/>
      <p:bldP spid="4" grpId="0" animBg="1"/>
      <p:bldP spid="5" grpId="0" animBg="1"/>
      <p:bldP spid="5" grpId="1" animBg="1"/>
      <p:bldP spid="20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423" name="Rectangle 7"/>
          <p:cNvSpPr>
            <a:spLocks noChangeArrowheads="1"/>
          </p:cNvSpPr>
          <p:nvPr/>
        </p:nvSpPr>
        <p:spPr bwMode="auto">
          <a:xfrm>
            <a:off x="2590800" y="457200"/>
            <a:ext cx="6248400" cy="156966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400" b="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Giúp HS </a:t>
            </a:r>
            <a:r>
              <a:rPr lang="en-US" sz="2400" b="0" u="sng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hiểu sâu các vấn đề lịch sử</a:t>
            </a:r>
            <a:r>
              <a:rPr lang="en-US" sz="2400" b="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 vả </a:t>
            </a:r>
            <a:r>
              <a:rPr lang="en-US" sz="2400" b="0" u="sng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củng cố những kiến thức liên môn</a:t>
            </a:r>
            <a:r>
              <a:rPr lang="en-US" sz="2400" b="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 khác, từ đó biết </a:t>
            </a:r>
            <a:r>
              <a:rPr lang="en-US" sz="2400" b="0" u="sng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vận dụng cho quá trình học tập và thi cử hiện nay</a:t>
            </a:r>
            <a:r>
              <a:rPr lang="en-US" sz="24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 </a:t>
            </a:r>
            <a:endParaRPr lang="en-US" sz="240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88424" name="Rectangle 8"/>
          <p:cNvSpPr>
            <a:spLocks noChangeArrowheads="1"/>
          </p:cNvSpPr>
          <p:nvPr/>
        </p:nvSpPr>
        <p:spPr bwMode="auto">
          <a:xfrm>
            <a:off x="2590800" y="2286000"/>
            <a:ext cx="6248400" cy="120032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400" b="0">
                <a:latin typeface="Arial" pitchFamily="34" charset="0"/>
                <a:cs typeface="Arial" pitchFamily="34" charset="0"/>
              </a:rPr>
              <a:t>Tạo nên những gợi cảm mới, tác động mạnh mẽ đến tư tưởng, tình cảm của HS, đem lại </a:t>
            </a:r>
            <a:r>
              <a:rPr lang="en-US" sz="2400" b="0" u="sng">
                <a:latin typeface="Arial" pitchFamily="34" charset="0"/>
                <a:cs typeface="Arial" pitchFamily="34" charset="0"/>
              </a:rPr>
              <a:t>hiệu quả tích hợp giáo dục sâu </a:t>
            </a:r>
            <a:r>
              <a:rPr lang="en-US" sz="2400" b="0" u="sng" smtClean="0">
                <a:latin typeface="Arial" pitchFamily="34" charset="0"/>
                <a:cs typeface="Arial" pitchFamily="34" charset="0"/>
              </a:rPr>
              <a:t>sắc</a:t>
            </a:r>
            <a:endParaRPr lang="en-US" sz="2400" b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8425" name="Rectangle 9"/>
          <p:cNvSpPr>
            <a:spLocks noChangeArrowheads="1"/>
          </p:cNvSpPr>
          <p:nvPr/>
        </p:nvSpPr>
        <p:spPr bwMode="auto">
          <a:xfrm>
            <a:off x="304800" y="5257800"/>
            <a:ext cx="8839200" cy="830997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2400" i="1">
                <a:solidFill>
                  <a:srgbClr val="FF0000"/>
                </a:solidFill>
                <a:latin typeface="Times New Roman" pitchFamily="18" charset="0"/>
              </a:rPr>
              <a:t> </a:t>
            </a:r>
            <a:r>
              <a:rPr lang="en-US" sz="2400" i="1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Giúp khắc phục được tình trạng khô cứng, nặng nề trong dạy  học , làm cho HS hứng thú và say mê hơn với môn học Lịch Sử.</a:t>
            </a:r>
          </a:p>
        </p:txBody>
      </p:sp>
      <p:sp>
        <p:nvSpPr>
          <p:cNvPr id="188427" name="Rectangle 11"/>
          <p:cNvSpPr>
            <a:spLocks noChangeArrowheads="1"/>
          </p:cNvSpPr>
          <p:nvPr/>
        </p:nvSpPr>
        <p:spPr bwMode="auto">
          <a:xfrm>
            <a:off x="2590800" y="3733800"/>
            <a:ext cx="6400800" cy="1200329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2400" b="0">
                <a:solidFill>
                  <a:schemeClr val="accent6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Tập dượt cho HS </a:t>
            </a:r>
            <a:r>
              <a:rPr lang="en-US" sz="2400" b="0" u="sng">
                <a:solidFill>
                  <a:schemeClr val="accent6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vận dụng những kiến thức liên môn để giải quyết các tình huống thực </a:t>
            </a:r>
            <a:r>
              <a:rPr lang="en-US" sz="2400" b="0" u="sng" smtClean="0">
                <a:solidFill>
                  <a:schemeClr val="accent6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tiễn</a:t>
            </a:r>
            <a:r>
              <a:rPr lang="en-US" sz="2400" b="0" smtClean="0">
                <a:solidFill>
                  <a:schemeClr val="accent6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b="0">
                <a:solidFill>
                  <a:schemeClr val="accent6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trong đời sống xã </a:t>
            </a:r>
            <a:r>
              <a:rPr lang="en-US" sz="2400" b="0" smtClean="0">
                <a:solidFill>
                  <a:schemeClr val="accent6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hội</a:t>
            </a:r>
            <a:endParaRPr lang="en-US" sz="2400">
              <a:solidFill>
                <a:schemeClr val="accent6">
                  <a:lumMod val="7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88429" name="Line 13"/>
          <p:cNvSpPr>
            <a:spLocks noChangeShapeType="1"/>
          </p:cNvSpPr>
          <p:nvPr/>
        </p:nvSpPr>
        <p:spPr bwMode="auto">
          <a:xfrm>
            <a:off x="1524000" y="2743200"/>
            <a:ext cx="106680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8430" name="Line 14"/>
          <p:cNvSpPr>
            <a:spLocks noChangeShapeType="1"/>
          </p:cNvSpPr>
          <p:nvPr/>
        </p:nvSpPr>
        <p:spPr bwMode="auto">
          <a:xfrm>
            <a:off x="1524000" y="2743200"/>
            <a:ext cx="1066800" cy="2057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88432" name="AutoShape 16"/>
          <p:cNvSpPr>
            <a:spLocks noChangeArrowheads="1"/>
          </p:cNvSpPr>
          <p:nvPr/>
        </p:nvSpPr>
        <p:spPr bwMode="auto">
          <a:xfrm>
            <a:off x="76200" y="1600200"/>
            <a:ext cx="1447800" cy="2133600"/>
          </a:xfrm>
          <a:prstGeom prst="wedgeRectCallout">
            <a:avLst>
              <a:gd name="adj1" fmla="val 50472"/>
              <a:gd name="adj2" fmla="val -22370"/>
            </a:avLst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en-US" sz="280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MỤC </a:t>
            </a:r>
            <a:r>
              <a:rPr lang="en-US" sz="280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ĐÍCH, </a:t>
            </a:r>
          </a:p>
          <a:p>
            <a:pPr algn="ctr"/>
            <a:r>
              <a:rPr lang="en-US" sz="280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Ý NGHĨA</a:t>
            </a:r>
            <a:r>
              <a:rPr lang="en-US" sz="2800" smtClean="0">
                <a:latin typeface="Arial" pitchFamily="34" charset="0"/>
                <a:cs typeface="Arial" pitchFamily="34" charset="0"/>
              </a:rPr>
              <a:t>:</a:t>
            </a:r>
            <a:endParaRPr lang="en-US" sz="2800">
              <a:solidFill>
                <a:schemeClr val="accent2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Line 12"/>
          <p:cNvSpPr>
            <a:spLocks noChangeShapeType="1"/>
          </p:cNvSpPr>
          <p:nvPr/>
        </p:nvSpPr>
        <p:spPr bwMode="auto">
          <a:xfrm flipV="1">
            <a:off x="1524000" y="990600"/>
            <a:ext cx="990600" cy="1676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4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884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1884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4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1884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4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1884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4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8" dur="500"/>
                                        <p:tgtEl>
                                          <p:spTgt spid="1884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4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1" dur="500"/>
                                        <p:tgtEl>
                                          <p:spTgt spid="1884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4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6" dur="500"/>
                                        <p:tgtEl>
                                          <p:spTgt spid="1884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8423" grpId="0" animBg="1"/>
      <p:bldP spid="188424" grpId="0" animBg="1"/>
      <p:bldP spid="188425" grpId="0" animBg="1"/>
      <p:bldP spid="188427" grpId="0" animBg="1"/>
      <p:bldP spid="188429" grpId="0" animBg="1"/>
      <p:bldP spid="188430" grpId="0" animBg="1"/>
      <p:bldP spid="188432" grpId="0" animBg="1"/>
      <p:bldP spid="11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457200"/>
            <a:ext cx="9144000" cy="66171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457200" algn="ctr"/>
            <a:r>
              <a:rPr lang="en-US" sz="3600" smtClean="0">
                <a:solidFill>
                  <a:schemeClr val="accent2"/>
                </a:solidFill>
                <a:latin typeface="Arial" pitchFamily="34" charset="0"/>
                <a:cs typeface="Arial" pitchFamily="34" charset="0"/>
              </a:rPr>
              <a:t>CÁC TÀI LIỆU VĂN HỌC ĐƯỢC SỬ DỤNG TRONG LỊCH SỬ:</a:t>
            </a:r>
          </a:p>
          <a:p>
            <a:pPr indent="457200" algn="ctr"/>
            <a:endParaRPr lang="en-US" sz="3200" smtClean="0">
              <a:solidFill>
                <a:schemeClr val="accent2"/>
              </a:solidFill>
              <a:latin typeface="Arial" pitchFamily="34" charset="0"/>
              <a:cs typeface="Arial" pitchFamily="34" charset="0"/>
            </a:endParaRPr>
          </a:p>
          <a:p>
            <a:pPr indent="457200"/>
            <a:r>
              <a:rPr lang="en-US" sz="3200" i="1" smtClean="0">
                <a:latin typeface="Arial" pitchFamily="34" charset="0"/>
                <a:cs typeface="Arial" pitchFamily="34" charset="0"/>
              </a:rPr>
              <a:t>a.Văn học dân gian</a:t>
            </a:r>
            <a:r>
              <a:rPr lang="en-US" sz="3200" b="0" i="1" smtClean="0">
                <a:latin typeface="Arial" pitchFamily="34" charset="0"/>
                <a:cs typeface="Arial" pitchFamily="34" charset="0"/>
              </a:rPr>
              <a:t> (ca dao, truyền thuyết . . .)</a:t>
            </a:r>
          </a:p>
          <a:p>
            <a:pPr indent="457200"/>
            <a:r>
              <a:rPr lang="en-US" sz="3200" b="0" i="1" smtClean="0">
                <a:latin typeface="Arial" pitchFamily="34" charset="0"/>
                <a:cs typeface="Arial" pitchFamily="34" charset="0"/>
              </a:rPr>
              <a:t>  </a:t>
            </a:r>
          </a:p>
          <a:p>
            <a:pPr indent="457200"/>
            <a:r>
              <a:rPr lang="en-US" sz="3200" i="1" smtClean="0">
                <a:latin typeface="Arial" pitchFamily="34" charset="0"/>
                <a:cs typeface="Arial" pitchFamily="34" charset="0"/>
              </a:rPr>
              <a:t>b.Tác phẩm văn học:</a:t>
            </a:r>
          </a:p>
          <a:p>
            <a:pPr indent="457200"/>
            <a:endParaRPr lang="en-US" sz="3200" i="1" smtClean="0">
              <a:latin typeface="Arial" pitchFamily="34" charset="0"/>
              <a:cs typeface="Arial" pitchFamily="34" charset="0"/>
            </a:endParaRPr>
          </a:p>
          <a:p>
            <a:pPr indent="457200"/>
            <a:r>
              <a:rPr lang="en-US" sz="3200" i="1" smtClean="0">
                <a:latin typeface="Arial" pitchFamily="34" charset="0"/>
                <a:cs typeface="Arial" pitchFamily="34" charset="0"/>
              </a:rPr>
              <a:t>	+ chính luận: Bình ngô đại cáo, TNĐL…</a:t>
            </a:r>
          </a:p>
          <a:p>
            <a:pPr indent="457200"/>
            <a:r>
              <a:rPr lang="en-US" sz="3200" i="1" smtClean="0">
                <a:latin typeface="Arial" pitchFamily="34" charset="0"/>
                <a:cs typeface="Arial" pitchFamily="34" charset="0"/>
              </a:rPr>
              <a:t>    + văn học hiện thực: Vợ nhặt, Tắt đèn…</a:t>
            </a:r>
          </a:p>
          <a:p>
            <a:pPr indent="457200"/>
            <a:r>
              <a:rPr lang="en-US" sz="3200" i="1" smtClean="0">
                <a:latin typeface="Arial" pitchFamily="34" charset="0"/>
                <a:cs typeface="Arial" pitchFamily="34" charset="0"/>
              </a:rPr>
              <a:t>	+ văn thơ yêu nước, cách mạng: Nguyễn                  Đình Chiểu, Tố Hữu…</a:t>
            </a:r>
          </a:p>
          <a:p>
            <a:pPr indent="457200"/>
            <a:r>
              <a:rPr lang="en-US" sz="3200" b="0" i="1" smtClean="0">
                <a:latin typeface="Arial" pitchFamily="34" charset="0"/>
                <a:cs typeface="Arial" pitchFamily="34" charset="0"/>
              </a:rPr>
              <a:t> </a:t>
            </a:r>
          </a:p>
          <a:p>
            <a:pPr indent="457200"/>
            <a:endParaRPr lang="en-US" sz="320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81000" y="569893"/>
            <a:ext cx="8458200" cy="95410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28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BÀI 19- Lịch sử 10: </a:t>
            </a:r>
            <a:r>
              <a:rPr lang="en-US" sz="2800" i="1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Những cuộc kháng chiến chống ngoại xâm ở các thế kỉ X- XV </a:t>
            </a:r>
            <a:endParaRPr lang="en-US" sz="2800" i="1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52400" y="2020431"/>
            <a:ext cx="3276600" cy="261610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b="1" smtClean="0">
                <a:latin typeface="Arial" pitchFamily="34" charset="0"/>
                <a:cs typeface="Arial" pitchFamily="34" charset="0"/>
              </a:rPr>
              <a:t>KIẾN THỨC CƠ BẢN</a:t>
            </a:r>
          </a:p>
          <a:p>
            <a:r>
              <a:rPr lang="en-US" sz="2400" smtClean="0">
                <a:latin typeface="Arial" pitchFamily="34" charset="0"/>
                <a:cs typeface="Arial" pitchFamily="34" charset="0"/>
              </a:rPr>
              <a:t>- Hoàn cảnh, diễn biến chính, KQ, ý nghĩa của  các cuộc kháng chiến chống Mông – Nguyên thời Trần</a:t>
            </a:r>
          </a:p>
          <a:p>
            <a:r>
              <a:rPr lang="en-US" sz="2000" smtClean="0">
                <a:latin typeface="Arial" pitchFamily="34" charset="0"/>
                <a:cs typeface="Arial" pitchFamily="34" charset="0"/>
              </a:rPr>
              <a:t> </a:t>
            </a:r>
            <a:endParaRPr lang="en-US" sz="2000"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267200" y="2057400"/>
            <a:ext cx="3581400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b="1" smtClean="0">
                <a:latin typeface="Arial" pitchFamily="34" charset="0"/>
                <a:cs typeface="Arial" pitchFamily="34" charset="0"/>
              </a:rPr>
              <a:t>NỘI DUNG LIÊN MÔN:</a:t>
            </a:r>
          </a:p>
          <a:p>
            <a:r>
              <a:rPr lang="en-US" sz="2400" smtClean="0">
                <a:latin typeface="Arial" pitchFamily="34" charset="0"/>
                <a:cs typeface="Arial" pitchFamily="34" charset="0"/>
              </a:rPr>
              <a:t>- Tác phẩm “ </a:t>
            </a:r>
            <a:r>
              <a:rPr lang="en-US" sz="2400" i="1" smtClean="0">
                <a:latin typeface="Arial" pitchFamily="34" charset="0"/>
                <a:cs typeface="Arial" pitchFamily="34" charset="0"/>
              </a:rPr>
              <a:t>Hịch tướng sĩ</a:t>
            </a:r>
            <a:r>
              <a:rPr lang="en-US" sz="2400" smtClean="0">
                <a:latin typeface="Arial" pitchFamily="34" charset="0"/>
                <a:cs typeface="Arial" pitchFamily="34" charset="0"/>
              </a:rPr>
              <a:t>”- Trần Quốc Tuấn: </a:t>
            </a:r>
            <a:endParaRPr lang="en-US" sz="240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114800" y="3657600"/>
            <a:ext cx="4267200" cy="3046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>
              <a:buFontTx/>
              <a:buChar char="-"/>
            </a:pP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Xây dựng hình tượng Trần Hưng Đạo: tận trung báo quốc, tài cầm quân…</a:t>
            </a:r>
          </a:p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N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guyên nhân thắng lợi của 3 cuộc kháng chiến</a:t>
            </a:r>
          </a:p>
          <a:p>
            <a:pPr>
              <a:buFontTx/>
              <a:buChar char="-"/>
            </a:pP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Hào khí Đông A</a:t>
            </a:r>
          </a:p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Giáo dục lòng yêu nước, tự hào dân tộc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3429000" y="2743200"/>
            <a:ext cx="8382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rot="5400000">
            <a:off x="5639197" y="3427809"/>
            <a:ext cx="304006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152400" y="87868"/>
            <a:ext cx="8686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smtClean="0">
                <a:latin typeface="Arial" pitchFamily="34" charset="0"/>
                <a:cs typeface="Arial" pitchFamily="34" charset="0"/>
              </a:rPr>
              <a:t>MỘT SỐ MINH CHỨNG:   GIÁO  DỤC LÒNG YÊU NƯỚC, TỰ HÀO DÂN TỘC                                                                              </a:t>
            </a:r>
            <a:endParaRPr lang="en-US" b="1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2" name="Straight Arrow Connector 11"/>
          <p:cNvCxnSpPr/>
          <p:nvPr/>
        </p:nvCxnSpPr>
        <p:spPr>
          <a:xfrm>
            <a:off x="3429000" y="4267200"/>
            <a:ext cx="685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8" grpId="0" animBg="1"/>
      <p:bldP spid="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81000" y="457200"/>
            <a:ext cx="8458200" cy="95410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28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BÀI 19- Lịch sử 10: </a:t>
            </a:r>
            <a:r>
              <a:rPr lang="en-US" sz="2800" i="1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Những cuộc kháng chiến chống ngoại xâm ở các thế kỉ X- XV </a:t>
            </a:r>
            <a:endParaRPr lang="en-US" sz="2800" i="1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52400" y="1905000"/>
            <a:ext cx="3200400" cy="230832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b="1" smtClean="0">
                <a:latin typeface="Arial" pitchFamily="34" charset="0"/>
                <a:cs typeface="Arial" pitchFamily="34" charset="0"/>
              </a:rPr>
              <a:t>KIẾN THỨC CƠ BẢN</a:t>
            </a:r>
          </a:p>
          <a:p>
            <a:r>
              <a:rPr lang="en-US" sz="2400" smtClean="0">
                <a:latin typeface="Arial" pitchFamily="34" charset="0"/>
                <a:cs typeface="Arial" pitchFamily="34" charset="0"/>
              </a:rPr>
              <a:t>- Hoàn cảnh, diễn biến chính, KQ, ý nghĩa của  các cuộc khởi nghĩa Lam Sơn</a:t>
            </a:r>
          </a:p>
          <a:p>
            <a:r>
              <a:rPr lang="en-US" sz="2400" smtClean="0">
                <a:latin typeface="Arial" pitchFamily="34" charset="0"/>
                <a:cs typeface="Arial" pitchFamily="34" charset="0"/>
              </a:rPr>
              <a:t> </a:t>
            </a:r>
            <a:endParaRPr lang="en-US" sz="2400"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267200" y="2057400"/>
            <a:ext cx="3733800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b="1" smtClean="0">
                <a:latin typeface="Arial" pitchFamily="34" charset="0"/>
                <a:cs typeface="Arial" pitchFamily="34" charset="0"/>
              </a:rPr>
              <a:t>NỘI DUNG LIÊN MÔN</a:t>
            </a:r>
            <a:r>
              <a:rPr lang="en-US" sz="2400" smtClean="0">
                <a:latin typeface="Arial" pitchFamily="34" charset="0"/>
                <a:cs typeface="Arial" pitchFamily="34" charset="0"/>
              </a:rPr>
              <a:t>:</a:t>
            </a:r>
          </a:p>
          <a:p>
            <a:r>
              <a:rPr lang="en-US" sz="2400" smtClean="0">
                <a:latin typeface="Arial" pitchFamily="34" charset="0"/>
                <a:cs typeface="Arial" pitchFamily="34" charset="0"/>
              </a:rPr>
              <a:t>- Tác phẩm “ Bình ngô đại cáo”- Nguyễn Trãi: </a:t>
            </a:r>
            <a:endParaRPr lang="en-US" sz="240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657600" y="3657600"/>
            <a:ext cx="5029200" cy="3046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C/s cai trị tàn bạo của nhà Minh</a:t>
            </a:r>
          </a:p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Tiến trình cuộc khởi nghĩa</a:t>
            </a:r>
          </a:p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Đặc điểm của cuộc kháng chiến</a:t>
            </a:r>
          </a:p>
          <a:p>
            <a:pPr>
              <a:buFontTx/>
              <a:buChar char="-"/>
            </a:pP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Tư tưởng nhân đạo của nghĩa quân Lam Sơn – bản chất của con người Việt</a:t>
            </a:r>
          </a:p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Giáo dục lòng yêu nước, tự hào truyền thống dân tộc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3352800" y="2667000"/>
            <a:ext cx="914400" cy="44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5" idx="2"/>
            <a:endCxn id="8" idx="0"/>
          </p:cNvCxnSpPr>
          <p:nvPr/>
        </p:nvCxnSpPr>
        <p:spPr>
          <a:xfrm rot="16200000" flipH="1">
            <a:off x="5953215" y="3438614"/>
            <a:ext cx="399871" cy="38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81000" y="62805"/>
            <a:ext cx="8458200" cy="138499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28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BÀI 16- Lịch sử 12: </a:t>
            </a:r>
            <a:r>
              <a:rPr lang="en-US" sz="2800" i="1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Phong trào giải phóng dân tộc và Tổng khởi nghĩa tháng Tam (1939-1945)</a:t>
            </a:r>
          </a:p>
          <a:p>
            <a:pPr algn="ctr"/>
            <a:r>
              <a:rPr lang="en-US" sz="2800" i="1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(Mục IV) </a:t>
            </a:r>
            <a:endParaRPr lang="en-US" sz="2800" i="1">
              <a:solidFill>
                <a:srgbClr val="FF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228600" y="1828800"/>
            <a:ext cx="3276600" cy="193899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b="1" smtClean="0">
                <a:latin typeface="Arial" pitchFamily="34" charset="0"/>
                <a:cs typeface="Arial" pitchFamily="34" charset="0"/>
              </a:rPr>
              <a:t>KIẾN THỨC CƠ BẢN</a:t>
            </a:r>
          </a:p>
          <a:p>
            <a:pPr>
              <a:buFontTx/>
              <a:buChar char="-"/>
            </a:pPr>
            <a:r>
              <a:rPr lang="en-US" sz="2400" smtClean="0">
                <a:latin typeface="Arial" pitchFamily="34" charset="0"/>
                <a:cs typeface="Arial" pitchFamily="34" charset="0"/>
              </a:rPr>
              <a:t>Sự ra đời của nước VNDCCH</a:t>
            </a:r>
          </a:p>
          <a:p>
            <a:pPr>
              <a:buFontTx/>
              <a:buChar char="-"/>
            </a:pPr>
            <a:r>
              <a:rPr lang="en-US" sz="2400" smtClean="0">
                <a:latin typeface="Arial" pitchFamily="34" charset="0"/>
                <a:cs typeface="Arial" pitchFamily="34" charset="0"/>
              </a:rPr>
              <a:t> Ý nghĩa sự kiện 2/9/1945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267200" y="1752600"/>
            <a:ext cx="3962400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b="1" smtClean="0">
                <a:latin typeface="Arial" pitchFamily="34" charset="0"/>
                <a:cs typeface="Arial" pitchFamily="34" charset="0"/>
              </a:rPr>
              <a:t>NỘI DUNG LIÊN MÔN:</a:t>
            </a:r>
          </a:p>
          <a:p>
            <a:r>
              <a:rPr lang="en-US" sz="2400" smtClean="0">
                <a:latin typeface="Arial" pitchFamily="34" charset="0"/>
                <a:cs typeface="Arial" pitchFamily="34" charset="0"/>
              </a:rPr>
              <a:t>- Tác phẩm “ Tuyên ngôn độc lập”- Hồ Chí Minh: </a:t>
            </a:r>
            <a:endParaRPr lang="en-US" sz="240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886200" y="3276600"/>
            <a:ext cx="4876800" cy="34163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C/s cai trị tàn bạo của thực dân Pháp, phát xít Nhật</a:t>
            </a:r>
          </a:p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Tính tất yếu của lịch sử về việc dân tộc Việt Nam giành độc lập, tụ do</a:t>
            </a:r>
          </a:p>
          <a:p>
            <a:pPr>
              <a:buFontTx/>
              <a:buChar char="-"/>
            </a:pP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ý nghĩa của sự kiện ở trong nước và thế giới</a:t>
            </a:r>
          </a:p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Khẳng định ý chí sắt đá của DT ta quyết tâm giữ vững nền độc lập</a:t>
            </a:r>
            <a:endParaRPr lang="en-US" sz="240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3505200" y="2667000"/>
            <a:ext cx="7620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rot="5400000">
            <a:off x="5790420" y="3124212"/>
            <a:ext cx="305592" cy="7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8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81000" y="304800"/>
            <a:ext cx="8458200" cy="95410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28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BÀI 20- Lịch sử 12: </a:t>
            </a:r>
            <a:r>
              <a:rPr lang="en-US" sz="2800" i="1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Cuộc kháng chiến chống Pháp kết thúc (1953- 1954)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52400" y="1600200"/>
            <a:ext cx="3200400" cy="193899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b="1" smtClean="0">
                <a:latin typeface="Arial" pitchFamily="34" charset="0"/>
                <a:cs typeface="Arial" pitchFamily="34" charset="0"/>
              </a:rPr>
              <a:t>KIẾN THỨC CƠ BẢN</a:t>
            </a:r>
          </a:p>
          <a:p>
            <a:pPr>
              <a:buFontTx/>
              <a:buChar char="-"/>
            </a:pPr>
            <a:r>
              <a:rPr lang="en-US" sz="2400" smtClean="0">
                <a:latin typeface="Arial" pitchFamily="34" charset="0"/>
                <a:cs typeface="Arial" pitchFamily="34" charset="0"/>
              </a:rPr>
              <a:t>Hoàn cảnh, diễn biến chính, kq và ý nghĩa chiến dịch Điện Biên Phủ 1954.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267200" y="1828800"/>
            <a:ext cx="4267200" cy="120032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b="1" smtClean="0">
                <a:latin typeface="Arial" pitchFamily="34" charset="0"/>
                <a:cs typeface="Arial" pitchFamily="34" charset="0"/>
              </a:rPr>
              <a:t>NỘI DUNG LIÊN MÔN:</a:t>
            </a:r>
          </a:p>
          <a:p>
            <a:r>
              <a:rPr lang="en-US" sz="2400" smtClean="0">
                <a:latin typeface="Arial" pitchFamily="34" charset="0"/>
                <a:cs typeface="Arial" pitchFamily="34" charset="0"/>
              </a:rPr>
              <a:t>- Tác phẩm “ </a:t>
            </a:r>
            <a:r>
              <a:rPr lang="en-US" sz="2400" i="1" smtClean="0">
                <a:latin typeface="Arial" pitchFamily="34" charset="0"/>
                <a:cs typeface="Arial" pitchFamily="34" charset="0"/>
              </a:rPr>
              <a:t>Hoan hô chiến sĩ Điện Biên</a:t>
            </a:r>
            <a:r>
              <a:rPr lang="en-US" sz="2400" smtClean="0">
                <a:latin typeface="Arial" pitchFamily="34" charset="0"/>
                <a:cs typeface="Arial" pitchFamily="34" charset="0"/>
              </a:rPr>
              <a:t>”- Tố Hữu: </a:t>
            </a:r>
            <a:endParaRPr lang="en-US" sz="240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114800" y="3733800"/>
            <a:ext cx="4572000" cy="3046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Tính chất ác liệt của cuộc chiến, sức mạnh của dân tộc</a:t>
            </a:r>
          </a:p>
          <a:p>
            <a:pPr>
              <a:buFontTx/>
              <a:buChar char="-"/>
            </a:pPr>
            <a:r>
              <a:rPr lang="en-US" sz="24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Hình ảnh người chiến sĩ Điện Biên</a:t>
            </a:r>
          </a:p>
          <a:p>
            <a:pPr>
              <a:buFontTx/>
              <a:buChar char="-"/>
            </a:pP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ý nghĩa lịch sử ở trong nước và thế giới</a:t>
            </a:r>
          </a:p>
          <a:p>
            <a:pPr>
              <a:buFontTx/>
              <a:buChar char="-"/>
            </a:pPr>
            <a:r>
              <a:rPr lang="en-US" sz="240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 Quan hệ đấu tranh quân sự và ngoại giao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3352800" y="2667000"/>
            <a:ext cx="914400" cy="44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rot="5400000">
            <a:off x="6057108" y="3390107"/>
            <a:ext cx="686593" cy="79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8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852" name="Rectangle 4"/>
          <p:cNvSpPr>
            <a:spLocks noChangeArrowheads="1"/>
          </p:cNvSpPr>
          <p:nvPr/>
        </p:nvSpPr>
        <p:spPr bwMode="auto">
          <a:xfrm>
            <a:off x="2930525" y="76200"/>
            <a:ext cx="3127375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nb-NO" sz="280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PHẦN KẾT LUẬN</a:t>
            </a:r>
          </a:p>
        </p:txBody>
      </p:sp>
      <p:sp>
        <p:nvSpPr>
          <p:cNvPr id="206854" name="AutoShape 6"/>
          <p:cNvSpPr>
            <a:spLocks noChangeArrowheads="1"/>
          </p:cNvSpPr>
          <p:nvPr/>
        </p:nvSpPr>
        <p:spPr bwMode="auto">
          <a:xfrm>
            <a:off x="1066800" y="838200"/>
            <a:ext cx="7543800" cy="533400"/>
          </a:xfrm>
          <a:prstGeom prst="wedgeRectCallout">
            <a:avLst>
              <a:gd name="adj1" fmla="val -37065"/>
              <a:gd name="adj2" fmla="val 47023"/>
            </a:avLst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en-US" sz="2400" smtClean="0">
                <a:solidFill>
                  <a:schemeClr val="accent2"/>
                </a:solidFill>
                <a:latin typeface="Arial" pitchFamily="34" charset="0"/>
                <a:cs typeface="Arial" pitchFamily="34" charset="0"/>
              </a:rPr>
              <a:t>Vận </a:t>
            </a:r>
            <a:r>
              <a:rPr lang="en-US" sz="2400">
                <a:solidFill>
                  <a:schemeClr val="accent2"/>
                </a:solidFill>
                <a:latin typeface="Arial" pitchFamily="34" charset="0"/>
                <a:cs typeface="Arial" pitchFamily="34" charset="0"/>
              </a:rPr>
              <a:t>dụng kiến thức liên </a:t>
            </a:r>
            <a:r>
              <a:rPr lang="en-US" sz="2400" smtClean="0">
                <a:solidFill>
                  <a:schemeClr val="accent2"/>
                </a:solidFill>
                <a:latin typeface="Arial" pitchFamily="34" charset="0"/>
                <a:cs typeface="Arial" pitchFamily="34" charset="0"/>
              </a:rPr>
              <a:t>môn </a:t>
            </a:r>
            <a:endParaRPr lang="en-US" sz="2400">
              <a:solidFill>
                <a:schemeClr val="accent2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06855" name="Rectangle 7"/>
          <p:cNvSpPr>
            <a:spLocks noChangeArrowheads="1"/>
          </p:cNvSpPr>
          <p:nvPr/>
        </p:nvSpPr>
        <p:spPr bwMode="auto">
          <a:xfrm>
            <a:off x="228600" y="2133600"/>
            <a:ext cx="2133600" cy="2308324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nb-NO" sz="2400" b="0" smtClean="0">
                <a:latin typeface="Arial" pitchFamily="34" charset="0"/>
                <a:cs typeface="Arial" pitchFamily="34" charset="0"/>
              </a:rPr>
              <a:t>Liên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thông, bổ trợ giữa các môn học </a:t>
            </a:r>
            <a:r>
              <a:rPr lang="nb-NO" sz="2400" b="0" smtClean="0">
                <a:latin typeface="Arial" pitchFamily="34" charset="0"/>
                <a:cs typeface="Arial" pitchFamily="34" charset="0"/>
              </a:rPr>
              <a:t>-&gt;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HS hiểu sâu hơn về kiến thức.</a:t>
            </a:r>
            <a:endParaRPr lang="en-US" sz="2400" b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06856" name="Rectangle 8"/>
          <p:cNvSpPr>
            <a:spLocks noChangeArrowheads="1"/>
          </p:cNvSpPr>
          <p:nvPr/>
        </p:nvSpPr>
        <p:spPr bwMode="auto">
          <a:xfrm>
            <a:off x="2590800" y="2057400"/>
            <a:ext cx="2057400" cy="26670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nb-NO" sz="2400" b="0" smtClean="0">
                <a:latin typeface="Arial" pitchFamily="34" charset="0"/>
                <a:cs typeface="Arial" pitchFamily="34" charset="0"/>
              </a:rPr>
              <a:t>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Tích hợp giáo dục </a:t>
            </a:r>
            <a:r>
              <a:rPr lang="nb-NO" sz="2400" smtClean="0">
                <a:latin typeface="Arial" pitchFamily="34" charset="0"/>
                <a:cs typeface="Arial" pitchFamily="34" charset="0"/>
              </a:rPr>
              <a:t>tư tưởng</a:t>
            </a:r>
            <a:r>
              <a:rPr lang="nb-NO" sz="2400" b="0" smtClean="0">
                <a:latin typeface="Arial" pitchFamily="34" charset="0"/>
                <a:cs typeface="Arial" pitchFamily="34" charset="0"/>
              </a:rPr>
              <a:t> -&gt;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HS</a:t>
            </a:r>
            <a:r>
              <a:rPr lang="nb-NO" sz="2400">
                <a:latin typeface="Arial" pitchFamily="34" charset="0"/>
                <a:cs typeface="Arial" pitchFamily="34" charset="0"/>
              </a:rPr>
              <a:t> </a:t>
            </a:r>
            <a:r>
              <a:rPr lang="nb-NO" sz="2400" smtClean="0">
                <a:latin typeface="Arial" pitchFamily="34" charset="0"/>
                <a:cs typeface="Arial" pitchFamily="34" charset="0"/>
              </a:rPr>
              <a:t>trở thành</a:t>
            </a:r>
            <a:r>
              <a:rPr lang="nb-NO" sz="2400" b="0" smtClean="0">
                <a:latin typeface="Arial" pitchFamily="34" charset="0"/>
                <a:cs typeface="Arial" pitchFamily="34" charset="0"/>
              </a:rPr>
              <a:t>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làm công dân tốt, có trách nhiệm.</a:t>
            </a:r>
            <a:endParaRPr lang="en-US" sz="2400" b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06857" name="Rectangle 9"/>
          <p:cNvSpPr>
            <a:spLocks noChangeArrowheads="1"/>
          </p:cNvSpPr>
          <p:nvPr/>
        </p:nvSpPr>
        <p:spPr bwMode="auto">
          <a:xfrm>
            <a:off x="4876800" y="1981200"/>
            <a:ext cx="2438400" cy="30469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nb-NO" sz="2400" b="0" smtClean="0">
                <a:latin typeface="Arial" pitchFamily="34" charset="0"/>
                <a:cs typeface="Arial" pitchFamily="34" charset="0"/>
              </a:rPr>
              <a:t>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HS</a:t>
            </a:r>
            <a:r>
              <a:rPr lang="nb-NO" sz="2400">
                <a:latin typeface="Arial" pitchFamily="34" charset="0"/>
                <a:cs typeface="Arial" pitchFamily="34" charset="0"/>
              </a:rPr>
              <a:t>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vận dụng kiến thức, kĩ năng học </a:t>
            </a:r>
            <a:r>
              <a:rPr lang="nb-NO" sz="2400" b="0" smtClean="0">
                <a:latin typeface="Arial" pitchFamily="34" charset="0"/>
                <a:cs typeface="Arial" pitchFamily="34" charset="0"/>
              </a:rPr>
              <a:t>trong học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tập </a:t>
            </a:r>
            <a:r>
              <a:rPr lang="nb-NO" sz="2400" b="0" smtClean="0">
                <a:latin typeface="Arial" pitchFamily="34" charset="0"/>
                <a:cs typeface="Arial" pitchFamily="34" charset="0"/>
              </a:rPr>
              <a:t>và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giải quyết các tình huống trong thực </a:t>
            </a:r>
            <a:r>
              <a:rPr lang="nb-NO" sz="2400" b="0" smtClean="0">
                <a:latin typeface="Arial" pitchFamily="34" charset="0"/>
                <a:cs typeface="Arial" pitchFamily="34" charset="0"/>
              </a:rPr>
              <a:t>tiễn </a:t>
            </a:r>
            <a:r>
              <a:rPr lang="nb-NO" sz="2400" b="0">
                <a:latin typeface="Arial" pitchFamily="34" charset="0"/>
                <a:cs typeface="Arial" pitchFamily="34" charset="0"/>
              </a:rPr>
              <a:t>cuộc sống.</a:t>
            </a:r>
            <a:endParaRPr lang="en-US" sz="2400" b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06858" name="Rectangle 10"/>
          <p:cNvSpPr>
            <a:spLocks noChangeArrowheads="1"/>
          </p:cNvSpPr>
          <p:nvPr/>
        </p:nvSpPr>
        <p:spPr bwMode="auto">
          <a:xfrm>
            <a:off x="228600" y="5212140"/>
            <a:ext cx="8686800" cy="156966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sz="2400" i="1">
                <a:solidFill>
                  <a:schemeClr val="accent2"/>
                </a:solidFill>
                <a:latin typeface="Arial" pitchFamily="34" charset="0"/>
                <a:cs typeface="Arial" pitchFamily="34" charset="0"/>
              </a:rPr>
              <a:t>-Đáp ứng yêu cầu đổi mới căn bản mục tiêu đào tạo.</a:t>
            </a:r>
          </a:p>
          <a:p>
            <a:r>
              <a:rPr lang="en-US" sz="2400" i="1">
                <a:solidFill>
                  <a:schemeClr val="accent2"/>
                </a:solidFill>
                <a:latin typeface="Arial" pitchFamily="34" charset="0"/>
                <a:cs typeface="Arial" pitchFamily="34" charset="0"/>
              </a:rPr>
              <a:t>-Giúp khắc phục được tình trạng khô cứng, nặng nề trong dạy  học , làm cho HS hứng thú và say mê hơn với môn học Lịch Sử</a:t>
            </a:r>
            <a:r>
              <a:rPr lang="en-US" sz="2400" i="1" smtClean="0">
                <a:solidFill>
                  <a:schemeClr val="accent2"/>
                </a:solidFill>
                <a:latin typeface="Arial" pitchFamily="34" charset="0"/>
                <a:cs typeface="Arial" pitchFamily="34" charset="0"/>
              </a:rPr>
              <a:t>.</a:t>
            </a:r>
            <a:endParaRPr lang="en-US" sz="2400" i="1">
              <a:solidFill>
                <a:schemeClr val="accent2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06859" name="Line 11"/>
          <p:cNvSpPr>
            <a:spLocks noChangeShapeType="1"/>
          </p:cNvSpPr>
          <p:nvPr/>
        </p:nvSpPr>
        <p:spPr bwMode="auto">
          <a:xfrm flipH="1">
            <a:off x="1447800" y="1371600"/>
            <a:ext cx="2743200" cy="6096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r>
              <a:rPr lang="en-US" smtClean="0"/>
              <a:t>                                                   </a:t>
            </a:r>
            <a:endParaRPr lang="en-US"/>
          </a:p>
        </p:txBody>
      </p:sp>
      <p:sp>
        <p:nvSpPr>
          <p:cNvPr id="206860" name="Line 12"/>
          <p:cNvSpPr>
            <a:spLocks noChangeShapeType="1"/>
          </p:cNvSpPr>
          <p:nvPr/>
        </p:nvSpPr>
        <p:spPr bwMode="auto">
          <a:xfrm>
            <a:off x="4191000" y="1371600"/>
            <a:ext cx="0" cy="6096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6861" name="Line 13"/>
          <p:cNvSpPr>
            <a:spLocks noChangeShapeType="1"/>
          </p:cNvSpPr>
          <p:nvPr/>
        </p:nvSpPr>
        <p:spPr bwMode="auto">
          <a:xfrm>
            <a:off x="4191000" y="1371600"/>
            <a:ext cx="2057400" cy="6096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6863" name="Line 15"/>
          <p:cNvSpPr>
            <a:spLocks noChangeShapeType="1"/>
          </p:cNvSpPr>
          <p:nvPr/>
        </p:nvSpPr>
        <p:spPr bwMode="auto">
          <a:xfrm flipH="1">
            <a:off x="4038597" y="4724400"/>
            <a:ext cx="45719" cy="3810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06864" name="Line 16"/>
          <p:cNvSpPr>
            <a:spLocks noChangeShapeType="1"/>
          </p:cNvSpPr>
          <p:nvPr/>
        </p:nvSpPr>
        <p:spPr bwMode="auto">
          <a:xfrm>
            <a:off x="7056117" y="4953000"/>
            <a:ext cx="45719" cy="304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7467600" y="1981200"/>
            <a:ext cx="1524000" cy="26776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2400" smtClean="0">
                <a:latin typeface="Arial" pitchFamily="34" charset="0"/>
                <a:cs typeface="Arial" pitchFamily="34" charset="0"/>
              </a:rPr>
              <a:t>Giáo dục truyền thống yêu nước… trong tình hình hiện nay</a:t>
            </a:r>
            <a:endParaRPr lang="en-US" sz="2400"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Line 15"/>
          <p:cNvSpPr>
            <a:spLocks noChangeShapeType="1"/>
          </p:cNvSpPr>
          <p:nvPr/>
        </p:nvSpPr>
        <p:spPr bwMode="auto">
          <a:xfrm flipH="1">
            <a:off x="8138161" y="4724400"/>
            <a:ext cx="45719" cy="5334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6" name="Line 13"/>
          <p:cNvSpPr>
            <a:spLocks noChangeShapeType="1"/>
          </p:cNvSpPr>
          <p:nvPr/>
        </p:nvSpPr>
        <p:spPr bwMode="auto">
          <a:xfrm>
            <a:off x="4191000" y="1371600"/>
            <a:ext cx="3962400" cy="6096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7" name="Line 14"/>
          <p:cNvSpPr>
            <a:spLocks noChangeShapeType="1"/>
          </p:cNvSpPr>
          <p:nvPr/>
        </p:nvSpPr>
        <p:spPr bwMode="auto">
          <a:xfrm>
            <a:off x="1249680" y="4419600"/>
            <a:ext cx="45720" cy="68580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068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2068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2068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2068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" dur="500"/>
                                        <p:tgtEl>
                                          <p:spTgt spid="2068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8" dur="500"/>
                                        <p:tgtEl>
                                          <p:spTgt spid="2068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3" dur="500"/>
                                        <p:tgtEl>
                                          <p:spTgt spid="2068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6" dur="500"/>
                                        <p:tgtEl>
                                          <p:spTgt spid="2068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4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9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2" dur="500"/>
                                        <p:tgtEl>
                                          <p:spTgt spid="2068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8" dur="500"/>
                                        <p:tgtEl>
                                          <p:spTgt spid="2068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3" presetClass="entr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3" dur="500"/>
                                        <p:tgtEl>
                                          <p:spTgt spid="2068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6" dur="500"/>
                                        <p:tgtEl>
                                          <p:spTgt spid="2068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6852" grpId="0"/>
      <p:bldP spid="206854" grpId="0" animBg="1"/>
      <p:bldP spid="206855" grpId="0" animBg="1"/>
      <p:bldP spid="206856" grpId="0" animBg="1"/>
      <p:bldP spid="206857" grpId="0" animBg="1"/>
      <p:bldP spid="206858" grpId="0" animBg="1"/>
      <p:bldP spid="206859" grpId="0" animBg="1"/>
      <p:bldP spid="206860" grpId="0" animBg="1"/>
      <p:bldP spid="206860" grpId="1" animBg="1"/>
      <p:bldP spid="206861" grpId="0" animBg="1"/>
      <p:bldP spid="206863" grpId="0" animBg="1"/>
      <p:bldP spid="206864" grpId="0" animBg="1"/>
      <p:bldP spid="14" grpId="0" animBg="1"/>
      <p:bldP spid="15" grpId="0" animBg="1"/>
      <p:bldP spid="16" grpId="0" animBg="1"/>
      <p:bldP spid="17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250</TotalTime>
  <Words>752</Words>
  <Application>Microsoft Office PowerPoint</Application>
  <PresentationFormat>On-screen Show (4:3)</PresentationFormat>
  <Paragraphs>72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CƠ SỞ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Nguyen Tien Nghi</dc:creator>
  <cp:lastModifiedBy>Windows7</cp:lastModifiedBy>
  <cp:revision>49</cp:revision>
  <dcterms:created xsi:type="dcterms:W3CDTF">2015-01-28T02:07:33Z</dcterms:created>
  <dcterms:modified xsi:type="dcterms:W3CDTF">2015-01-31T12:47:29Z</dcterms:modified>
</cp:coreProperties>
</file>

<file path=docProps/thumbnail.jpeg>
</file>