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63" r:id="rId7"/>
    <p:sldId id="265" r:id="rId8"/>
    <p:sldId id="267" r:id="rId9"/>
  </p:sldIdLst>
  <p:sldSz cx="9144000" cy="6858000" type="screen4x3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E79CF-8894-4E96-BDA2-C7CECE2F8B66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F26B6-51E9-49CE-859D-D8AAD613F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152401"/>
            <a:ext cx="2590800" cy="68579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CƠ SỞ</a:t>
            </a:r>
            <a:endParaRPr lang="en-US" sz="3200" b="1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524000"/>
            <a:ext cx="2057400" cy="7620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DẠY </a:t>
            </a:r>
            <a:endParaRPr lang="en-U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124200" y="1524000"/>
            <a:ext cx="2133600" cy="6858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smtClean="0">
                <a:latin typeface="Arial" pitchFamily="34" charset="0"/>
                <a:cs typeface="Arial" pitchFamily="34" charset="0"/>
              </a:rPr>
              <a:t>HỌC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486400" y="1524000"/>
            <a:ext cx="3505200" cy="6858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smtClean="0">
                <a:latin typeface="Arial" pitchFamily="34" charset="0"/>
                <a:cs typeface="Arial" pitchFamily="34" charset="0"/>
              </a:rPr>
              <a:t>CHƯƠNG TRÌNH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419600" y="3962400"/>
            <a:ext cx="16002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2" idx="2"/>
            <a:endCxn id="3" idx="0"/>
          </p:cNvCxnSpPr>
          <p:nvPr/>
        </p:nvCxnSpPr>
        <p:spPr>
          <a:xfrm rot="5400000">
            <a:off x="2647950" y="-323850"/>
            <a:ext cx="685800" cy="3009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2" idx="2"/>
          </p:cNvCxnSpPr>
          <p:nvPr/>
        </p:nvCxnSpPr>
        <p:spPr>
          <a:xfrm rot="5400000">
            <a:off x="4152900" y="11811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5715000" y="-381000"/>
            <a:ext cx="609600" cy="304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2190750" y="1695450"/>
            <a:ext cx="1371600" cy="2552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3771106" y="29337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4724400" y="2209800"/>
            <a:ext cx="259080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43200" y="3657600"/>
            <a:ext cx="381000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YÊU CẦU ĐỔI MỚI PPDH</a:t>
            </a:r>
            <a:endParaRPr lang="en-US" sz="3200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4" grpId="0" animBg="1"/>
      <p:bldP spid="5" grpId="0" animBg="1"/>
      <p:bldP spid="5" grpId="1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3" name="Rectangle 7"/>
          <p:cNvSpPr>
            <a:spLocks noChangeArrowheads="1"/>
          </p:cNvSpPr>
          <p:nvPr/>
        </p:nvSpPr>
        <p:spPr bwMode="auto">
          <a:xfrm>
            <a:off x="2590800" y="457200"/>
            <a:ext cx="6248400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Giúp HS </a:t>
            </a:r>
            <a:r>
              <a:rPr lang="en-US" sz="2400" b="0" u="sng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hiểu sâu các vấn đề lịch sử</a:t>
            </a:r>
            <a:r>
              <a:rPr lang="en-US" sz="2400" b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vả </a:t>
            </a:r>
            <a:r>
              <a:rPr lang="en-US" sz="2400" b="0" u="sng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củng cố những kiến thức liên môn</a:t>
            </a:r>
            <a:r>
              <a:rPr lang="en-US" sz="2400" b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khác, từ đó biết </a:t>
            </a:r>
            <a:r>
              <a:rPr lang="en-US" sz="2400" b="0" u="sng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vận dụng cho quá trình học tập và thi cử hiện nay</a:t>
            </a:r>
            <a:r>
              <a:rPr lang="en-US" sz="240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424" name="Rectangle 8"/>
          <p:cNvSpPr>
            <a:spLocks noChangeArrowheads="1"/>
          </p:cNvSpPr>
          <p:nvPr/>
        </p:nvSpPr>
        <p:spPr bwMode="auto">
          <a:xfrm>
            <a:off x="2590800" y="2286000"/>
            <a:ext cx="6248400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0">
                <a:latin typeface="Arial" pitchFamily="34" charset="0"/>
                <a:cs typeface="Arial" pitchFamily="34" charset="0"/>
              </a:rPr>
              <a:t>Tạo nên những gợi cảm mới, tác động mạnh mẽ đến tư tưởng, tình cảm của HS, đem lại </a:t>
            </a:r>
            <a:r>
              <a:rPr lang="en-US" sz="2400" b="0" u="sng">
                <a:latin typeface="Arial" pitchFamily="34" charset="0"/>
                <a:cs typeface="Arial" pitchFamily="34" charset="0"/>
              </a:rPr>
              <a:t>hiệu quả tích hợp giáo dục sâu </a:t>
            </a:r>
            <a:r>
              <a:rPr lang="en-US" sz="2400" b="0" u="sng" smtClean="0">
                <a:latin typeface="Arial" pitchFamily="34" charset="0"/>
                <a:cs typeface="Arial" pitchFamily="34" charset="0"/>
              </a:rPr>
              <a:t>sắc</a:t>
            </a:r>
            <a:endParaRPr lang="en-US" sz="2400" b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425" name="Rectangle 9"/>
          <p:cNvSpPr>
            <a:spLocks noChangeArrowheads="1"/>
          </p:cNvSpPr>
          <p:nvPr/>
        </p:nvSpPr>
        <p:spPr bwMode="auto">
          <a:xfrm>
            <a:off x="304800" y="5257800"/>
            <a:ext cx="8839200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i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 i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Giúp khắc phục được tình trạng khô cứng, nặng nề trong dạy  học , làm cho HS hứng thú và say mê hơn với môn học Lịch Sử.</a:t>
            </a:r>
          </a:p>
        </p:txBody>
      </p:sp>
      <p:sp>
        <p:nvSpPr>
          <p:cNvPr id="188427" name="Rectangle 11"/>
          <p:cNvSpPr>
            <a:spLocks noChangeArrowheads="1"/>
          </p:cNvSpPr>
          <p:nvPr/>
        </p:nvSpPr>
        <p:spPr bwMode="auto">
          <a:xfrm>
            <a:off x="2590800" y="3733800"/>
            <a:ext cx="6400800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Tập dượt cho HS </a:t>
            </a:r>
            <a:r>
              <a:rPr lang="en-US" sz="2400" b="0" u="sng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vận dụng những kiến thức liên môn để giải quyết các tình huống thực </a:t>
            </a:r>
            <a:r>
              <a:rPr lang="en-US" sz="2400" b="0" u="sng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tiễn</a:t>
            </a:r>
            <a:r>
              <a:rPr lang="en-US" sz="2400" b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trong đời sống xã </a:t>
            </a:r>
            <a:r>
              <a:rPr lang="en-US" sz="2400" b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hội</a:t>
            </a:r>
            <a:endParaRPr lang="en-US" sz="240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429" name="Line 13"/>
          <p:cNvSpPr>
            <a:spLocks noChangeShapeType="1"/>
          </p:cNvSpPr>
          <p:nvPr/>
        </p:nvSpPr>
        <p:spPr bwMode="auto">
          <a:xfrm>
            <a:off x="1524000" y="2743200"/>
            <a:ext cx="1066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430" name="Line 14"/>
          <p:cNvSpPr>
            <a:spLocks noChangeShapeType="1"/>
          </p:cNvSpPr>
          <p:nvPr/>
        </p:nvSpPr>
        <p:spPr bwMode="auto">
          <a:xfrm>
            <a:off x="1524000" y="2743200"/>
            <a:ext cx="10668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432" name="AutoShape 16"/>
          <p:cNvSpPr>
            <a:spLocks noChangeArrowheads="1"/>
          </p:cNvSpPr>
          <p:nvPr/>
        </p:nvSpPr>
        <p:spPr bwMode="auto">
          <a:xfrm>
            <a:off x="76200" y="1600200"/>
            <a:ext cx="1447800" cy="2133600"/>
          </a:xfrm>
          <a:prstGeom prst="wedgeRectCallout">
            <a:avLst>
              <a:gd name="adj1" fmla="val 50472"/>
              <a:gd name="adj2" fmla="val -2237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80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MỤC </a:t>
            </a:r>
            <a:r>
              <a:rPr lang="en-US" sz="280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ĐÍCH, </a:t>
            </a:r>
          </a:p>
          <a:p>
            <a:pPr algn="ctr"/>
            <a:r>
              <a:rPr lang="en-US" sz="280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Ý NGHĨA</a:t>
            </a:r>
            <a:r>
              <a:rPr lang="en-US" sz="2800" smtClean="0">
                <a:latin typeface="Arial" pitchFamily="34" charset="0"/>
                <a:cs typeface="Arial" pitchFamily="34" charset="0"/>
              </a:rPr>
              <a:t>:</a:t>
            </a:r>
            <a:endParaRPr lang="en-US" sz="28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V="1">
            <a:off x="1524000" y="990600"/>
            <a:ext cx="9906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8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8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8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8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8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3" grpId="0" animBg="1"/>
      <p:bldP spid="188424" grpId="0" animBg="1"/>
      <p:bldP spid="188425" grpId="0" animBg="1"/>
      <p:bldP spid="188427" grpId="0" animBg="1"/>
      <p:bldP spid="188429" grpId="0" animBg="1"/>
      <p:bldP spid="188430" grpId="0" animBg="1"/>
      <p:bldP spid="18843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440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en-US" sz="360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CÁC TÀI LIỆU VĂN HỌC ĐƯỢC SỬ DỤNG TRONG LỊCH SỬ:</a:t>
            </a:r>
          </a:p>
          <a:p>
            <a:pPr indent="457200" algn="ctr"/>
            <a:endParaRPr lang="en-US" sz="320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indent="457200"/>
            <a:r>
              <a:rPr lang="en-US" sz="3200" i="1" smtClean="0">
                <a:latin typeface="Arial" pitchFamily="34" charset="0"/>
                <a:cs typeface="Arial" pitchFamily="34" charset="0"/>
              </a:rPr>
              <a:t>a.Văn học dân gian</a:t>
            </a:r>
            <a:r>
              <a:rPr lang="en-US" sz="3200" b="0" i="1" smtClean="0">
                <a:latin typeface="Arial" pitchFamily="34" charset="0"/>
                <a:cs typeface="Arial" pitchFamily="34" charset="0"/>
              </a:rPr>
              <a:t> (ca dao, truyền thuyết . . .)</a:t>
            </a:r>
          </a:p>
          <a:p>
            <a:pPr indent="457200"/>
            <a:r>
              <a:rPr lang="en-US" sz="3200" b="0" i="1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indent="457200"/>
            <a:r>
              <a:rPr lang="en-US" sz="3200" i="1" smtClean="0">
                <a:latin typeface="Arial" pitchFamily="34" charset="0"/>
                <a:cs typeface="Arial" pitchFamily="34" charset="0"/>
              </a:rPr>
              <a:t>b.Tác phẩm văn học:</a:t>
            </a:r>
          </a:p>
          <a:p>
            <a:pPr indent="457200"/>
            <a:endParaRPr lang="en-US" sz="3200" i="1" smtClean="0">
              <a:latin typeface="Arial" pitchFamily="34" charset="0"/>
              <a:cs typeface="Arial" pitchFamily="34" charset="0"/>
            </a:endParaRPr>
          </a:p>
          <a:p>
            <a:pPr indent="457200"/>
            <a:r>
              <a:rPr lang="en-US" sz="3200" i="1" smtClean="0">
                <a:latin typeface="Arial" pitchFamily="34" charset="0"/>
                <a:cs typeface="Arial" pitchFamily="34" charset="0"/>
              </a:rPr>
              <a:t>	+ chính luận: Bình ngô đại cáo, TNĐL…</a:t>
            </a:r>
          </a:p>
          <a:p>
            <a:pPr indent="457200"/>
            <a:r>
              <a:rPr lang="en-US" sz="3200" i="1" smtClean="0">
                <a:latin typeface="Arial" pitchFamily="34" charset="0"/>
                <a:cs typeface="Arial" pitchFamily="34" charset="0"/>
              </a:rPr>
              <a:t>    + văn học hiện thực: Vợ nhặt, Tắt đèn…</a:t>
            </a:r>
          </a:p>
          <a:p>
            <a:pPr indent="457200"/>
            <a:r>
              <a:rPr lang="en-US" sz="3200" i="1" smtClean="0">
                <a:latin typeface="Arial" pitchFamily="34" charset="0"/>
                <a:cs typeface="Arial" pitchFamily="34" charset="0"/>
              </a:rPr>
              <a:t>	+ văn thơ yêu nước, cách mạng: Nguyễn                  Đình Chiểu, Tố Hữu…</a:t>
            </a:r>
          </a:p>
          <a:p>
            <a:pPr indent="457200"/>
            <a:r>
              <a:rPr lang="en-US" sz="3200" b="0" i="1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indent="457200"/>
            <a:endParaRPr lang="en-US" sz="32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569893"/>
            <a:ext cx="84582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BÀI 19- Lịch sử 10: </a:t>
            </a:r>
            <a:r>
              <a:rPr lang="en-US" sz="2800" i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Những cuộc kháng chiến chống ngoại xâm ở các thế kỉ X- XV </a:t>
            </a:r>
            <a:endParaRPr lang="en-US" sz="2800" i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2020431"/>
            <a:ext cx="3276600" cy="26161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Arial" pitchFamily="34" charset="0"/>
                <a:cs typeface="Arial" pitchFamily="34" charset="0"/>
              </a:rPr>
              <a:t>KIẾN THỨC CƠ BẢN</a:t>
            </a:r>
          </a:p>
          <a:p>
            <a:r>
              <a:rPr lang="en-US" sz="2400" smtClean="0">
                <a:latin typeface="Arial" pitchFamily="34" charset="0"/>
                <a:cs typeface="Arial" pitchFamily="34" charset="0"/>
              </a:rPr>
              <a:t>- Hoàn cảnh, diễn biến chính, KQ, ý nghĩa của  các cuộc kháng chiến chống Mông – Nguyên thời Trần</a:t>
            </a:r>
          </a:p>
          <a:p>
            <a:r>
              <a:rPr lang="en-US" sz="2000" smtClean="0">
                <a:latin typeface="Arial" pitchFamily="34" charset="0"/>
                <a:cs typeface="Arial" pitchFamily="34" charset="0"/>
              </a:rPr>
              <a:t> </a:t>
            </a:r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7200" y="2057400"/>
            <a:ext cx="35814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Arial" pitchFamily="34" charset="0"/>
                <a:cs typeface="Arial" pitchFamily="34" charset="0"/>
              </a:rPr>
              <a:t>NỘI DUNG LIÊN MÔN:</a:t>
            </a:r>
          </a:p>
          <a:p>
            <a:r>
              <a:rPr lang="en-US" sz="2400" smtClean="0">
                <a:latin typeface="Arial" pitchFamily="34" charset="0"/>
                <a:cs typeface="Arial" pitchFamily="34" charset="0"/>
              </a:rPr>
              <a:t>- Tác phẩm “ </a:t>
            </a:r>
            <a:r>
              <a:rPr lang="en-US" sz="2400" i="1" smtClean="0">
                <a:latin typeface="Arial" pitchFamily="34" charset="0"/>
                <a:cs typeface="Arial" pitchFamily="34" charset="0"/>
              </a:rPr>
              <a:t>Hịch tướng sĩ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”- Trần Quốc Tuấn: </a:t>
            </a:r>
            <a:endParaRPr lang="en-US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800" y="3657600"/>
            <a:ext cx="4267200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Xây dựng hình tượng Trần Hưng Đạo: tận trung báo quốc, tài cầm quân…</a:t>
            </a:r>
          </a:p>
          <a:p>
            <a:pPr>
              <a:buFontTx/>
              <a:buChar char="-"/>
            </a:pPr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N</a:t>
            </a: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guyên nhân thắng lợi của 3 cuộc kháng chiến</a:t>
            </a:r>
          </a:p>
          <a:p>
            <a:pPr>
              <a:buFontTx/>
              <a:buChar char="-"/>
            </a:pP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Hào khí Đông A</a:t>
            </a:r>
          </a:p>
          <a:p>
            <a:pPr>
              <a:buFontTx/>
              <a:buChar char="-"/>
            </a:pPr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Giáo dục lòng yêu nước, tự hào dân tộc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29000" y="27432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5639197" y="3427809"/>
            <a:ext cx="30400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" y="87868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latin typeface="Arial" pitchFamily="34" charset="0"/>
                <a:cs typeface="Arial" pitchFamily="34" charset="0"/>
              </a:rPr>
              <a:t>MỘT SỐ MINH CHỨNG:   GIÁO  DỤC LÒNG YÊU NƯỚC, TỰ HÀO DÂN TỘC                                                                              </a:t>
            </a:r>
            <a:endParaRPr lang="en-US" b="1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429000" y="42672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457200"/>
            <a:ext cx="84582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BÀI 19- Lịch sử 10: </a:t>
            </a:r>
            <a:r>
              <a:rPr lang="en-US" sz="2800" i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Những cuộc kháng chiến chống ngoại xâm ở các thế kỉ X- XV </a:t>
            </a:r>
            <a:endParaRPr lang="en-US" sz="2800" i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905000"/>
            <a:ext cx="3200400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Arial" pitchFamily="34" charset="0"/>
                <a:cs typeface="Arial" pitchFamily="34" charset="0"/>
              </a:rPr>
              <a:t>KIẾN THỨC CƠ BẢN</a:t>
            </a:r>
          </a:p>
          <a:p>
            <a:r>
              <a:rPr lang="en-US" sz="2400" smtClean="0">
                <a:latin typeface="Arial" pitchFamily="34" charset="0"/>
                <a:cs typeface="Arial" pitchFamily="34" charset="0"/>
              </a:rPr>
              <a:t>- Hoàn cảnh, diễn biến chính, KQ, ý nghĩa của  các cuộc khởi nghĩa Lam Sơn</a:t>
            </a:r>
          </a:p>
          <a:p>
            <a:r>
              <a:rPr lang="en-US" sz="2400" smtClean="0">
                <a:latin typeface="Arial" pitchFamily="34" charset="0"/>
                <a:cs typeface="Arial" pitchFamily="34" charset="0"/>
              </a:rPr>
              <a:t> </a:t>
            </a:r>
            <a:endParaRPr lang="en-US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7200" y="2057400"/>
            <a:ext cx="37338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Arial" pitchFamily="34" charset="0"/>
                <a:cs typeface="Arial" pitchFamily="34" charset="0"/>
              </a:rPr>
              <a:t>NỘI DUNG LIÊN MÔN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sz="2400" smtClean="0">
                <a:latin typeface="Arial" pitchFamily="34" charset="0"/>
                <a:cs typeface="Arial" pitchFamily="34" charset="0"/>
              </a:rPr>
              <a:t>- Tác phẩm “ Bình ngô đại cáo”- Nguyễn Trãi: </a:t>
            </a:r>
            <a:endParaRPr lang="en-US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3657600"/>
            <a:ext cx="5029200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C/s cai trị tàn bạo của nhà Minh</a:t>
            </a:r>
          </a:p>
          <a:p>
            <a:pPr>
              <a:buFontTx/>
              <a:buChar char="-"/>
            </a:pPr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Tiến trình cuộc khởi nghĩa</a:t>
            </a:r>
          </a:p>
          <a:p>
            <a:pPr>
              <a:buFontTx/>
              <a:buChar char="-"/>
            </a:pPr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Đặc điểm của cuộc kháng chiến</a:t>
            </a:r>
          </a:p>
          <a:p>
            <a:pPr>
              <a:buFontTx/>
              <a:buChar char="-"/>
            </a:pP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Tư tưởng nhân đạo của nghĩa quân Lam Sơn – bản chất của con người Việt</a:t>
            </a:r>
          </a:p>
          <a:p>
            <a:pPr>
              <a:buFontTx/>
              <a:buChar char="-"/>
            </a:pPr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Giáo dục lòng yêu nước, tự hào truyền thống dân tộc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352800" y="2667000"/>
            <a:ext cx="914400" cy="4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2"/>
            <a:endCxn id="8" idx="0"/>
          </p:cNvCxnSpPr>
          <p:nvPr/>
        </p:nvCxnSpPr>
        <p:spPr>
          <a:xfrm rot="16200000" flipH="1">
            <a:off x="5953215" y="3438614"/>
            <a:ext cx="399871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62805"/>
            <a:ext cx="845820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BÀI 16- Lịch sử 12: </a:t>
            </a:r>
            <a:r>
              <a:rPr lang="en-US" sz="2800" i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Phong trào giải phóng dân tộc và Tổng khởi nghĩa tháng Tam (1939-1945)</a:t>
            </a:r>
          </a:p>
          <a:p>
            <a:pPr algn="ctr"/>
            <a:r>
              <a:rPr lang="en-US" sz="2800" i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(Mục IV) </a:t>
            </a:r>
            <a:endParaRPr lang="en-US" sz="2800" i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828800"/>
            <a:ext cx="327660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Arial" pitchFamily="34" charset="0"/>
                <a:cs typeface="Arial" pitchFamily="34" charset="0"/>
              </a:rPr>
              <a:t>KIẾN THỨC CƠ BẢN</a:t>
            </a:r>
          </a:p>
          <a:p>
            <a:pPr>
              <a:buFontTx/>
              <a:buChar char="-"/>
            </a:pPr>
            <a:r>
              <a:rPr lang="en-US" sz="2400" smtClean="0">
                <a:latin typeface="Arial" pitchFamily="34" charset="0"/>
                <a:cs typeface="Arial" pitchFamily="34" charset="0"/>
              </a:rPr>
              <a:t>Sự ra đời của nước VNDCCH</a:t>
            </a:r>
          </a:p>
          <a:p>
            <a:pPr>
              <a:buFontTx/>
              <a:buChar char="-"/>
            </a:pPr>
            <a:r>
              <a:rPr lang="en-US" sz="2400" smtClean="0">
                <a:latin typeface="Arial" pitchFamily="34" charset="0"/>
                <a:cs typeface="Arial" pitchFamily="34" charset="0"/>
              </a:rPr>
              <a:t> Ý nghĩa sự kiện 2/9/1945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67200" y="1752600"/>
            <a:ext cx="39624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Arial" pitchFamily="34" charset="0"/>
                <a:cs typeface="Arial" pitchFamily="34" charset="0"/>
              </a:rPr>
              <a:t>NỘI DUNG LIÊN MÔN:</a:t>
            </a:r>
          </a:p>
          <a:p>
            <a:r>
              <a:rPr lang="en-US" sz="2400" smtClean="0">
                <a:latin typeface="Arial" pitchFamily="34" charset="0"/>
                <a:cs typeface="Arial" pitchFamily="34" charset="0"/>
              </a:rPr>
              <a:t>- Tác phẩm “ Tuyên ngôn độc lập”- Hồ Chí Minh: </a:t>
            </a:r>
            <a:endParaRPr lang="en-US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6200" y="3276600"/>
            <a:ext cx="4876800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C/s cai trị tàn bạo của thực dân Pháp, phát xít Nhật</a:t>
            </a:r>
          </a:p>
          <a:p>
            <a:pPr>
              <a:buFontTx/>
              <a:buChar char="-"/>
            </a:pPr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Tính tất yếu của lịch sử về việc dân tộc Việt Nam giành độc lập, tụ do</a:t>
            </a:r>
          </a:p>
          <a:p>
            <a:pPr>
              <a:buFontTx/>
              <a:buChar char="-"/>
            </a:pP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ý nghĩa của sự kiện ở trong nước và thế giới</a:t>
            </a:r>
          </a:p>
          <a:p>
            <a:pPr>
              <a:buFontTx/>
              <a:buChar char="-"/>
            </a:pPr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Khẳng định ý chí sắt đá của DT ta quyết tâm giữ vững nền độc lập</a:t>
            </a:r>
            <a:endParaRPr lang="en-US" sz="24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505200" y="26670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5790420" y="3124212"/>
            <a:ext cx="305592" cy="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04800"/>
            <a:ext cx="84582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BÀI 20- Lịch sử 12: </a:t>
            </a:r>
            <a:r>
              <a:rPr lang="en-US" sz="2800" i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Cuộc kháng chiến chống Pháp kết thúc (1953- 1954)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" y="1600200"/>
            <a:ext cx="320040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Arial" pitchFamily="34" charset="0"/>
                <a:cs typeface="Arial" pitchFamily="34" charset="0"/>
              </a:rPr>
              <a:t>KIẾN THỨC CƠ BẢN</a:t>
            </a:r>
          </a:p>
          <a:p>
            <a:pPr>
              <a:buFontTx/>
              <a:buChar char="-"/>
            </a:pPr>
            <a:r>
              <a:rPr lang="en-US" sz="2400" smtClean="0">
                <a:latin typeface="Arial" pitchFamily="34" charset="0"/>
                <a:cs typeface="Arial" pitchFamily="34" charset="0"/>
              </a:rPr>
              <a:t>Hoàn cảnh, diễn biến chính, kq và ý nghĩa chiến dịch Điện Biên Phủ 1954.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67200" y="1828800"/>
            <a:ext cx="42672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smtClean="0">
                <a:latin typeface="Arial" pitchFamily="34" charset="0"/>
                <a:cs typeface="Arial" pitchFamily="34" charset="0"/>
              </a:rPr>
              <a:t>NỘI DUNG LIÊN MÔN:</a:t>
            </a:r>
          </a:p>
          <a:p>
            <a:r>
              <a:rPr lang="en-US" sz="2400" smtClean="0">
                <a:latin typeface="Arial" pitchFamily="34" charset="0"/>
                <a:cs typeface="Arial" pitchFamily="34" charset="0"/>
              </a:rPr>
              <a:t>- Tác phẩm “ </a:t>
            </a:r>
            <a:r>
              <a:rPr lang="en-US" sz="2400" i="1" smtClean="0">
                <a:latin typeface="Arial" pitchFamily="34" charset="0"/>
                <a:cs typeface="Arial" pitchFamily="34" charset="0"/>
              </a:rPr>
              <a:t>Hoan hô chiến sĩ Điện Biên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”- Tố Hữu: </a:t>
            </a:r>
            <a:endParaRPr lang="en-US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800" y="3733800"/>
            <a:ext cx="4572000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Tính chất ác liệt của cuộc chiến, sức mạnh của dân tộc</a:t>
            </a:r>
          </a:p>
          <a:p>
            <a:pPr>
              <a:buFontTx/>
              <a:buChar char="-"/>
            </a:pPr>
            <a:r>
              <a:rPr lang="en-US" sz="2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Hình ảnh người chiến sĩ Điện Biên</a:t>
            </a:r>
          </a:p>
          <a:p>
            <a:pPr>
              <a:buFontTx/>
              <a:buChar char="-"/>
            </a:pP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ý nghĩa lịch sử ở trong nước và thế giới</a:t>
            </a:r>
          </a:p>
          <a:p>
            <a:pPr>
              <a:buFontTx/>
              <a:buChar char="-"/>
            </a:pPr>
            <a:r>
              <a:rPr lang="en-US" sz="24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Quan hệ đấu tranh quân sự và ngoại giao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352800" y="2667000"/>
            <a:ext cx="914400" cy="4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6057108" y="3390107"/>
            <a:ext cx="686593" cy="7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2" name="Rectangle 4"/>
          <p:cNvSpPr>
            <a:spLocks noChangeArrowheads="1"/>
          </p:cNvSpPr>
          <p:nvPr/>
        </p:nvSpPr>
        <p:spPr bwMode="auto">
          <a:xfrm>
            <a:off x="2930525" y="76200"/>
            <a:ext cx="3127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nb-NO" sz="28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PHẦN KẾT LUẬN</a:t>
            </a:r>
          </a:p>
        </p:txBody>
      </p:sp>
      <p:sp>
        <p:nvSpPr>
          <p:cNvPr id="206854" name="AutoShape 6"/>
          <p:cNvSpPr>
            <a:spLocks noChangeArrowheads="1"/>
          </p:cNvSpPr>
          <p:nvPr/>
        </p:nvSpPr>
        <p:spPr bwMode="auto">
          <a:xfrm>
            <a:off x="1066800" y="838200"/>
            <a:ext cx="7543800" cy="533400"/>
          </a:xfrm>
          <a:prstGeom prst="wedgeRectCallout">
            <a:avLst>
              <a:gd name="adj1" fmla="val -37065"/>
              <a:gd name="adj2" fmla="val 4702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40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Vận </a:t>
            </a:r>
            <a:r>
              <a:rPr lang="en-US" sz="24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dụng kiến thức liên </a:t>
            </a:r>
            <a:r>
              <a:rPr lang="en-US" sz="240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môn </a:t>
            </a:r>
            <a:endParaRPr lang="en-US" sz="24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6855" name="Rectangle 7"/>
          <p:cNvSpPr>
            <a:spLocks noChangeArrowheads="1"/>
          </p:cNvSpPr>
          <p:nvPr/>
        </p:nvSpPr>
        <p:spPr bwMode="auto">
          <a:xfrm>
            <a:off x="228600" y="2133600"/>
            <a:ext cx="2133600" cy="2308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nb-NO" sz="2400" b="0" smtClean="0">
                <a:latin typeface="Arial" pitchFamily="34" charset="0"/>
                <a:cs typeface="Arial" pitchFamily="34" charset="0"/>
              </a:rPr>
              <a:t>Liên </a:t>
            </a:r>
            <a:r>
              <a:rPr lang="nb-NO" sz="2400" b="0">
                <a:latin typeface="Arial" pitchFamily="34" charset="0"/>
                <a:cs typeface="Arial" pitchFamily="34" charset="0"/>
              </a:rPr>
              <a:t>thông, bổ trợ giữa các môn học </a:t>
            </a:r>
            <a:r>
              <a:rPr lang="nb-NO" sz="2400" b="0" smtClean="0">
                <a:latin typeface="Arial" pitchFamily="34" charset="0"/>
                <a:cs typeface="Arial" pitchFamily="34" charset="0"/>
              </a:rPr>
              <a:t>-&gt; </a:t>
            </a:r>
            <a:r>
              <a:rPr lang="nb-NO" sz="2400" b="0">
                <a:latin typeface="Arial" pitchFamily="34" charset="0"/>
                <a:cs typeface="Arial" pitchFamily="34" charset="0"/>
              </a:rPr>
              <a:t>HS hiểu sâu hơn về kiến thức.</a:t>
            </a:r>
            <a:endParaRPr lang="en-US" sz="2400" b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856" name="Rectangle 8"/>
          <p:cNvSpPr>
            <a:spLocks noChangeArrowheads="1"/>
          </p:cNvSpPr>
          <p:nvPr/>
        </p:nvSpPr>
        <p:spPr bwMode="auto">
          <a:xfrm>
            <a:off x="2590800" y="2057400"/>
            <a:ext cx="205740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nb-NO" sz="2400" b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2400" b="0">
                <a:latin typeface="Arial" pitchFamily="34" charset="0"/>
                <a:cs typeface="Arial" pitchFamily="34" charset="0"/>
              </a:rPr>
              <a:t>Tích hợp giáo dục </a:t>
            </a:r>
            <a:r>
              <a:rPr lang="nb-NO" sz="2400" smtClean="0">
                <a:latin typeface="Arial" pitchFamily="34" charset="0"/>
                <a:cs typeface="Arial" pitchFamily="34" charset="0"/>
              </a:rPr>
              <a:t>tư tưởng</a:t>
            </a:r>
            <a:r>
              <a:rPr lang="nb-NO" sz="2400" b="0" smtClean="0">
                <a:latin typeface="Arial" pitchFamily="34" charset="0"/>
                <a:cs typeface="Arial" pitchFamily="34" charset="0"/>
              </a:rPr>
              <a:t> -&gt; </a:t>
            </a:r>
            <a:r>
              <a:rPr lang="nb-NO" sz="2400" b="0">
                <a:latin typeface="Arial" pitchFamily="34" charset="0"/>
                <a:cs typeface="Arial" pitchFamily="34" charset="0"/>
              </a:rPr>
              <a:t>HS</a:t>
            </a:r>
            <a:r>
              <a:rPr lang="nb-NO" sz="2400">
                <a:latin typeface="Arial" pitchFamily="34" charset="0"/>
                <a:cs typeface="Arial" pitchFamily="34" charset="0"/>
              </a:rPr>
              <a:t> </a:t>
            </a:r>
            <a:r>
              <a:rPr lang="nb-NO" sz="2400" smtClean="0">
                <a:latin typeface="Arial" pitchFamily="34" charset="0"/>
                <a:cs typeface="Arial" pitchFamily="34" charset="0"/>
              </a:rPr>
              <a:t>trở thành</a:t>
            </a:r>
            <a:r>
              <a:rPr lang="nb-NO" sz="2400" b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2400" b="0">
                <a:latin typeface="Arial" pitchFamily="34" charset="0"/>
                <a:cs typeface="Arial" pitchFamily="34" charset="0"/>
              </a:rPr>
              <a:t>làm công dân tốt, có trách nhiệm.</a:t>
            </a:r>
            <a:endParaRPr lang="en-US" sz="2400" b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857" name="Rectangle 9"/>
          <p:cNvSpPr>
            <a:spLocks noChangeArrowheads="1"/>
          </p:cNvSpPr>
          <p:nvPr/>
        </p:nvSpPr>
        <p:spPr bwMode="auto">
          <a:xfrm>
            <a:off x="4876800" y="1981200"/>
            <a:ext cx="2438400" cy="3046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nb-NO" sz="2400" b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2400" b="0">
                <a:latin typeface="Arial" pitchFamily="34" charset="0"/>
                <a:cs typeface="Arial" pitchFamily="34" charset="0"/>
              </a:rPr>
              <a:t>HS</a:t>
            </a:r>
            <a:r>
              <a:rPr lang="nb-NO" sz="2400">
                <a:latin typeface="Arial" pitchFamily="34" charset="0"/>
                <a:cs typeface="Arial" pitchFamily="34" charset="0"/>
              </a:rPr>
              <a:t> </a:t>
            </a:r>
            <a:r>
              <a:rPr lang="nb-NO" sz="2400" b="0">
                <a:latin typeface="Arial" pitchFamily="34" charset="0"/>
                <a:cs typeface="Arial" pitchFamily="34" charset="0"/>
              </a:rPr>
              <a:t>vận dụng kiến thức, kĩ năng học </a:t>
            </a:r>
            <a:r>
              <a:rPr lang="nb-NO" sz="2400" b="0" smtClean="0">
                <a:latin typeface="Arial" pitchFamily="34" charset="0"/>
                <a:cs typeface="Arial" pitchFamily="34" charset="0"/>
              </a:rPr>
              <a:t>trong học </a:t>
            </a:r>
            <a:r>
              <a:rPr lang="nb-NO" sz="2400" b="0">
                <a:latin typeface="Arial" pitchFamily="34" charset="0"/>
                <a:cs typeface="Arial" pitchFamily="34" charset="0"/>
              </a:rPr>
              <a:t>tập </a:t>
            </a:r>
            <a:r>
              <a:rPr lang="nb-NO" sz="2400" b="0" smtClean="0">
                <a:latin typeface="Arial" pitchFamily="34" charset="0"/>
                <a:cs typeface="Arial" pitchFamily="34" charset="0"/>
              </a:rPr>
              <a:t>và </a:t>
            </a:r>
            <a:r>
              <a:rPr lang="nb-NO" sz="2400" b="0">
                <a:latin typeface="Arial" pitchFamily="34" charset="0"/>
                <a:cs typeface="Arial" pitchFamily="34" charset="0"/>
              </a:rPr>
              <a:t>giải quyết các tình huống trong thực </a:t>
            </a:r>
            <a:r>
              <a:rPr lang="nb-NO" sz="2400" b="0" smtClean="0">
                <a:latin typeface="Arial" pitchFamily="34" charset="0"/>
                <a:cs typeface="Arial" pitchFamily="34" charset="0"/>
              </a:rPr>
              <a:t>tiễn </a:t>
            </a:r>
            <a:r>
              <a:rPr lang="nb-NO" sz="2400" b="0">
                <a:latin typeface="Arial" pitchFamily="34" charset="0"/>
                <a:cs typeface="Arial" pitchFamily="34" charset="0"/>
              </a:rPr>
              <a:t>cuộc sống.</a:t>
            </a:r>
            <a:endParaRPr lang="en-US" sz="2400" b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858" name="Rectangle 10"/>
          <p:cNvSpPr>
            <a:spLocks noChangeArrowheads="1"/>
          </p:cNvSpPr>
          <p:nvPr/>
        </p:nvSpPr>
        <p:spPr bwMode="auto">
          <a:xfrm>
            <a:off x="228600" y="5212140"/>
            <a:ext cx="8686800" cy="15696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i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-Đáp ứng yêu cầu đổi mới căn bản mục tiêu đào tạo.</a:t>
            </a:r>
          </a:p>
          <a:p>
            <a:r>
              <a:rPr lang="en-US" sz="2400" i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-Giúp khắc phục được tình trạng khô cứng, nặng nề trong dạy  học , làm cho HS hứng thú và say mê hơn với môn học Lịch Sử</a:t>
            </a:r>
            <a:r>
              <a:rPr lang="en-US" sz="2400" i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400" i="1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6859" name="Line 11"/>
          <p:cNvSpPr>
            <a:spLocks noChangeShapeType="1"/>
          </p:cNvSpPr>
          <p:nvPr/>
        </p:nvSpPr>
        <p:spPr bwMode="auto">
          <a:xfrm flipH="1">
            <a:off x="1447800" y="1371600"/>
            <a:ext cx="27432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r>
              <a:rPr lang="en-US" smtClean="0"/>
              <a:t>                                                   </a:t>
            </a:r>
            <a:endParaRPr lang="en-US"/>
          </a:p>
        </p:txBody>
      </p:sp>
      <p:sp>
        <p:nvSpPr>
          <p:cNvPr id="206860" name="Line 12"/>
          <p:cNvSpPr>
            <a:spLocks noChangeShapeType="1"/>
          </p:cNvSpPr>
          <p:nvPr/>
        </p:nvSpPr>
        <p:spPr bwMode="auto">
          <a:xfrm>
            <a:off x="4191000" y="13716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61" name="Line 13"/>
          <p:cNvSpPr>
            <a:spLocks noChangeShapeType="1"/>
          </p:cNvSpPr>
          <p:nvPr/>
        </p:nvSpPr>
        <p:spPr bwMode="auto">
          <a:xfrm>
            <a:off x="4191000" y="1371600"/>
            <a:ext cx="20574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63" name="Line 15"/>
          <p:cNvSpPr>
            <a:spLocks noChangeShapeType="1"/>
          </p:cNvSpPr>
          <p:nvPr/>
        </p:nvSpPr>
        <p:spPr bwMode="auto">
          <a:xfrm flipH="1">
            <a:off x="4038597" y="4724400"/>
            <a:ext cx="45719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64" name="Line 16"/>
          <p:cNvSpPr>
            <a:spLocks noChangeShapeType="1"/>
          </p:cNvSpPr>
          <p:nvPr/>
        </p:nvSpPr>
        <p:spPr bwMode="auto">
          <a:xfrm>
            <a:off x="7056117" y="4953000"/>
            <a:ext cx="45719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467600" y="1981200"/>
            <a:ext cx="1524000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smtClean="0">
                <a:latin typeface="Arial" pitchFamily="34" charset="0"/>
                <a:cs typeface="Arial" pitchFamily="34" charset="0"/>
              </a:rPr>
              <a:t>Giáo dục truyền thống yêu nước… trong tình hình hiện nay</a:t>
            </a:r>
            <a:endParaRPr lang="en-US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>
            <a:off x="8138161" y="4724400"/>
            <a:ext cx="45719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4191000" y="1371600"/>
            <a:ext cx="39624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>
            <a:off x="1249680" y="4419600"/>
            <a:ext cx="4572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6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6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6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6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6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6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6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6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06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06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06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06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2" grpId="0"/>
      <p:bldP spid="206854" grpId="0" animBg="1"/>
      <p:bldP spid="206855" grpId="0" animBg="1"/>
      <p:bldP spid="206856" grpId="0" animBg="1"/>
      <p:bldP spid="206857" grpId="0" animBg="1"/>
      <p:bldP spid="206858" grpId="0" animBg="1"/>
      <p:bldP spid="206859" grpId="0" animBg="1"/>
      <p:bldP spid="206860" grpId="0" animBg="1"/>
      <p:bldP spid="206860" grpId="1" animBg="1"/>
      <p:bldP spid="206861" grpId="0" animBg="1"/>
      <p:bldP spid="206863" grpId="0" animBg="1"/>
      <p:bldP spid="206864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752</Words>
  <Application>Microsoft Office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CƠ SỞ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Nguyen Tien Nghi</dc:creator>
  <cp:lastModifiedBy>Windows7</cp:lastModifiedBy>
  <cp:revision>49</cp:revision>
  <dcterms:created xsi:type="dcterms:W3CDTF">2015-01-28T02:07:33Z</dcterms:created>
  <dcterms:modified xsi:type="dcterms:W3CDTF">2015-01-31T12:47:29Z</dcterms:modified>
</cp:coreProperties>
</file>