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D81E8-AC45-46A3-B769-62FEF15AD2D7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1E576-1AD7-41D1-9A99-0073AC802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014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14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3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87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5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4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54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34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46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0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08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BC6A9-04EC-4F34-AC40-426BE9EEF528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3245B-6A34-49B8-8BBA-BF97B9154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40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13359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ĐỔI MỚI CÁCH RA ĐỀ KIỂM TRA NGỮ VĂN THEO HƯỚNG MỞ</a:t>
            </a:r>
            <a:endParaRPr lang="en-US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895600"/>
            <a:ext cx="7620000" cy="16002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Giáo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Nguyễn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Thị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Phương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Hoa</a:t>
            </a:r>
            <a:endParaRPr lang="en-US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Nhóm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Ngữ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văn</a:t>
            </a:r>
            <a:endParaRPr lang="en-US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42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0480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I. ĐẶT VẤN ĐỀ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II.PHƯƠNG HƯỚNG RA ĐỀ MỞ: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Mở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mặt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nội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dung: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Mở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hỏi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nghị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luận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văn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Mở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ỏi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nghị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luận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xã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hội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Mở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mặt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hình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thức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yêu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cầu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Mở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cận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19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III.ĐỀ THI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MINH HỌA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1. LỚP 10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b="1" u="sng" dirty="0" err="1">
                <a:latin typeface="Times New Roman"/>
                <a:ea typeface="Calibri"/>
                <a:cs typeface="Times New Roman"/>
              </a:rPr>
              <a:t>Câu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 1: ( 3điểm)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             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                                       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Thân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em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như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tấm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lụa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đào</a:t>
            </a:r>
            <a:endParaRPr lang="en-US" dirty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i="1" dirty="0">
                <a:latin typeface="Times New Roman"/>
                <a:ea typeface="Calibri"/>
                <a:cs typeface="Times New Roman"/>
              </a:rPr>
              <a:t>                                 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Phất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phơ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giữa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smtClean="0">
                <a:latin typeface="Times New Roman"/>
                <a:ea typeface="Calibri"/>
                <a:cs typeface="Times New Roman"/>
              </a:rPr>
              <a:t>chợ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biết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vào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tay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ai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. </a:t>
            </a:r>
            <a:endParaRPr lang="en-US" dirty="0"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+mj-lt"/>
              <a:buAutoNum type="alphaLcPeriod"/>
            </a:pPr>
            <a:r>
              <a:rPr lang="en-US" dirty="0" err="1">
                <a:latin typeface="Times New Roman"/>
                <a:ea typeface="Calibri"/>
                <a:cs typeface="Times New Roman"/>
              </a:rPr>
              <a:t>Bài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dao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trên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là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lời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than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thân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của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ai</a:t>
            </a:r>
            <a:r>
              <a:rPr lang="en-US" dirty="0">
                <a:latin typeface="Times New Roman"/>
                <a:ea typeface="Calibri"/>
                <a:cs typeface="Times New Roman"/>
              </a:rPr>
              <a:t>? Than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về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điều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gì</a:t>
            </a:r>
            <a:r>
              <a:rPr lang="en-US" dirty="0">
                <a:latin typeface="Times New Roman"/>
                <a:ea typeface="Calibri"/>
                <a:cs typeface="Times New Roman"/>
              </a:rPr>
              <a:t>?</a:t>
            </a:r>
          </a:p>
          <a:p>
            <a:pPr lvl="0">
              <a:lnSpc>
                <a:spcPct val="115000"/>
              </a:lnSpc>
              <a:buFont typeface="+mj-lt"/>
              <a:buAutoNum type="alphaLcPeriod"/>
            </a:pPr>
            <a:r>
              <a:rPr lang="en-US" dirty="0" err="1">
                <a:latin typeface="Times New Roman"/>
                <a:ea typeface="Calibri"/>
                <a:cs typeface="Times New Roman"/>
              </a:rPr>
              <a:t>Biện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pháp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nghệ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thuật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nào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được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sử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dụng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trong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bài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dao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này</a:t>
            </a:r>
            <a:r>
              <a:rPr lang="en-US" dirty="0">
                <a:latin typeface="Times New Roman"/>
                <a:ea typeface="Calibri"/>
                <a:cs typeface="Times New Roman"/>
              </a:rPr>
              <a:t>?</a:t>
            </a:r>
          </a:p>
          <a:p>
            <a:pPr lvl="0">
              <a:lnSpc>
                <a:spcPct val="115000"/>
              </a:lnSpc>
              <a:buFont typeface="+mj-lt"/>
              <a:buAutoNum type="alphaLcPeriod"/>
            </a:pPr>
            <a:r>
              <a:rPr lang="en-US" dirty="0" err="1">
                <a:latin typeface="Times New Roman"/>
                <a:ea typeface="Calibri"/>
                <a:cs typeface="Times New Roman"/>
              </a:rPr>
              <a:t>Viết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một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đoạn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văn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(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không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quá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5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câu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)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nêu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ý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nghĩa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của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hình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ảnh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nghệ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thuật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vừa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nêu</a:t>
            </a:r>
            <a:r>
              <a:rPr lang="en-US" dirty="0">
                <a:latin typeface="Times New Roman"/>
                <a:ea typeface="Calibri"/>
                <a:cs typeface="Times New Roman"/>
              </a:rPr>
              <a:t>.</a:t>
            </a:r>
          </a:p>
          <a:p>
            <a:pPr lvl="0">
              <a:lnSpc>
                <a:spcPct val="115000"/>
              </a:lnSpc>
              <a:buFont typeface="+mj-lt"/>
              <a:buAutoNum type="alphaLcPeriod"/>
            </a:pPr>
            <a:r>
              <a:rPr lang="en-US" dirty="0" err="1">
                <a:latin typeface="Times New Roman"/>
                <a:ea typeface="Calibri"/>
                <a:cs typeface="Times New Roman"/>
              </a:rPr>
              <a:t>Tìm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thêm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hai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bài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dao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có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mở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đầu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bằng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“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Thân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em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… ”</a:t>
            </a:r>
            <a:r>
              <a:rPr lang="en-US" dirty="0">
                <a:latin typeface="Times New Roman"/>
                <a:ea typeface="Calibri"/>
                <a:cs typeface="Times New Roman"/>
              </a:rPr>
              <a:t>. 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b="1" u="sng" dirty="0" err="1">
                <a:latin typeface="Times New Roman"/>
                <a:ea typeface="Calibri"/>
                <a:cs typeface="Times New Roman"/>
              </a:rPr>
              <a:t>Câu</a:t>
            </a:r>
            <a:r>
              <a:rPr lang="en-US" b="1" u="sng" dirty="0">
                <a:latin typeface="Times New Roman"/>
                <a:ea typeface="Calibri"/>
                <a:cs typeface="Times New Roman"/>
              </a:rPr>
              <a:t> 2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:  (7điểm)</a:t>
            </a:r>
            <a:endParaRPr lang="en-US" dirty="0">
              <a:latin typeface="Times New Roman"/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en-US" dirty="0" err="1" smtClean="0">
                <a:latin typeface="Times New Roman"/>
                <a:ea typeface="Calibri"/>
                <a:cs typeface="Times New Roman"/>
              </a:rPr>
              <a:t>Cảm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nhận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của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em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về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bài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thơ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Tỏ</a:t>
            </a:r>
            <a:r>
              <a:rPr lang="en-US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i="1" dirty="0" err="1">
                <a:latin typeface="Times New Roman"/>
                <a:ea typeface="Calibri"/>
                <a:cs typeface="Times New Roman"/>
              </a:rPr>
              <a:t>lòng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của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Phạm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Ngũ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Lão</a:t>
            </a:r>
            <a:r>
              <a:rPr lang="en-US" dirty="0">
                <a:latin typeface="Times New Roman"/>
                <a:ea typeface="Calibri"/>
                <a:cs typeface="Times New Roman"/>
              </a:rPr>
              <a:t>. Qua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đó</a:t>
            </a:r>
            <a:r>
              <a:rPr lang="en-US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em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có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suy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nghĩ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gì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về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trách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nhiệm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của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thế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hệ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trẻ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trong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sự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nghiệp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bảo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vệ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đất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nước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hiện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nay.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06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2133600" cy="609600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2. LỚP 11</a:t>
            </a:r>
            <a:endParaRPr lang="en-US" sz="24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b="1" u="sng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Câu</a:t>
            </a:r>
            <a:r>
              <a:rPr lang="en-US" b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 (3 </a:t>
            </a:r>
            <a:r>
              <a:rPr lang="en-US" b="1" u="sng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điểm</a:t>
            </a:r>
            <a:r>
              <a:rPr lang="en-US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):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Đọc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văn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bản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và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trả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lời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câu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hỏi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nêu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ở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dưới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Theo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thông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tin ban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đầu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khoảng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11h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trưa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qua (23/11),  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chiếc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xe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khách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giường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nằm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hai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tầng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của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nhà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xe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Hải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Hà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chạy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tuyến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Thanh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Hóa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Hà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Nội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khi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đang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lưu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thông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trên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tuyến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Pháp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Vân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-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Cầu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Giẽ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bất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ngờ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bánh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sau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văng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ra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khỏi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xe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lăn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lộn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nhiều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vòng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trên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đường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Khi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sự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việc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xảy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ra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các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phương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tiện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chạy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phía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sau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chiếc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xe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khách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bị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rơi</a:t>
            </a:r>
            <a:r>
              <a:rPr lang="en-US" i="1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bánh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kịp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thời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né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tránh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nên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đã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không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có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vụ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tai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nạn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đáng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tiếc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nào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xảy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ra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dirty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                                     ( Theo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thông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tin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từ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Uỷ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ban ATGT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Quốc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gia</a:t>
            </a:r>
            <a:r>
              <a:rPr lang="en-US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en-US" dirty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a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Nêu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nội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dung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chính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của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văn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bản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b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Văn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bản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trên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thuộc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thể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loại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nào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của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phong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cách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ngôn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ngữ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báo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chí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?</a:t>
            </a:r>
            <a:endParaRPr lang="en-US" dirty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c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/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Viết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một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đoạn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văn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ngắn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trình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bày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suy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nghĩ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của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anh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chị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về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sự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việc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trên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dirty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b="1" u="sng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Câu</a:t>
            </a:r>
            <a:r>
              <a:rPr lang="en-US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 ( 7 </a:t>
            </a:r>
            <a:r>
              <a:rPr lang="en-US" b="1" u="sng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điểm</a:t>
            </a:r>
            <a:r>
              <a:rPr lang="en-US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):</a:t>
            </a:r>
            <a:endParaRPr lang="en-US" dirty="0">
              <a:latin typeface="Times New Roman"/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Cảm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nhận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của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em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về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vẻ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đẹp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của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nhân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vật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Huấn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Cao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trong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tác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phẩm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Chữ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người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tử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tù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của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Nguyễn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Tuân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en-US" dirty="0">
              <a:latin typeface="Times New Roman"/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02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BẢNG SO SÁNH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913699"/>
              </p:ext>
            </p:extLst>
          </p:nvPr>
        </p:nvGraphicFramePr>
        <p:xfrm>
          <a:off x="533400" y="762000"/>
          <a:ext cx="8229600" cy="592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3200400"/>
                <a:gridCol w="3429000"/>
              </a:tblGrid>
              <a:tr h="914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CÁC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PHƯƠNG DIỆN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ĐỀ  TRUYỀN THỐNG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ĐỀ MỞ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526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1.N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ội dung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Nội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dung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cho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sẵn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kèm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thao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tác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nghị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luận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Tự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xác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định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nội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dung –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thao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tác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002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en-US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Hình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thức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Câu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lệnh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Hãy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phân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tích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chứng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minh,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giải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thích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Câu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lệnh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Cảm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nhận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suy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nghĩ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quan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điểm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thái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độ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Hoặc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chỉ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nêu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vđề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5607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en-US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Cách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tiếp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cận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Thụ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động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máy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móc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Chủ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động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trong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nhận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thức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suy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nghĩ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hành</a:t>
                      </a:r>
                      <a:r>
                        <a:rPr lang="en-US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động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386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IV. KẾT LUẬN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1.Thuận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lợi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Phát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triển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trí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tuệ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độc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lập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…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GV: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Nắm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lực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hạn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2.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Khó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khăn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chưa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tích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cực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chủ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tin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chưa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tập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huấn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tài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liệu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hướng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dẫn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sơ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sài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3.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Hướng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phát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triển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Nên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áp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89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418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ĐỔI MỚI CÁCH RA ĐỀ KIỂM TRA NGỮ VĂN THEO HƯỚNG MỞ</vt:lpstr>
      <vt:lpstr>I. ĐẶT VẤN ĐỀ</vt:lpstr>
      <vt:lpstr>III.ĐỀ THI MINH HỌA</vt:lpstr>
      <vt:lpstr>2. LỚP 11</vt:lpstr>
      <vt:lpstr>BẢNG SO SÁNH</vt:lpstr>
      <vt:lpstr>IV. KẾT LUẬN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43</cp:revision>
  <dcterms:created xsi:type="dcterms:W3CDTF">2015-01-27T12:40:29Z</dcterms:created>
  <dcterms:modified xsi:type="dcterms:W3CDTF">2015-01-29T03:17:54Z</dcterms:modified>
</cp:coreProperties>
</file>